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0" r:id="rId3"/>
    <p:sldId id="257" r:id="rId4"/>
    <p:sldId id="258" r:id="rId5"/>
    <p:sldId id="259" r:id="rId6"/>
    <p:sldId id="260" r:id="rId7"/>
    <p:sldId id="269" r:id="rId8"/>
    <p:sldId id="261" r:id="rId9"/>
    <p:sldId id="263" r:id="rId10"/>
    <p:sldId id="267" r:id="rId11"/>
    <p:sldId id="264" r:id="rId12"/>
    <p:sldId id="265" r:id="rId13"/>
    <p:sldId id="266" r:id="rId14"/>
    <p:sldId id="271" r:id="rId15"/>
    <p:sldId id="273"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78996" autoAdjust="0"/>
  </p:normalViewPr>
  <p:slideViewPr>
    <p:cSldViewPr>
      <p:cViewPr varScale="1">
        <p:scale>
          <a:sx n="95" d="100"/>
          <a:sy n="95" d="100"/>
        </p:scale>
        <p:origin x="-14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A7601F-1440-4C82-B5B7-CD76F7B27C06}" type="datetimeFigureOut">
              <a:rPr lang="en-NZ" smtClean="0"/>
              <a:t>16/09/2019</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24084F-087B-4A87-B06C-F19E3FA00D9A}" type="slidenum">
              <a:rPr lang="en-NZ" smtClean="0"/>
              <a:t>‹#›</a:t>
            </a:fld>
            <a:endParaRPr lang="en-NZ"/>
          </a:p>
        </p:txBody>
      </p:sp>
    </p:spTree>
    <p:extLst>
      <p:ext uri="{BB962C8B-B14F-4D97-AF65-F5344CB8AC3E}">
        <p14:creationId xmlns:p14="http://schemas.microsoft.com/office/powerpoint/2010/main" val="28448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iblegateway.com/passage/?search=John+3:1-21&amp;version=NIV#fen-NIV-26128c"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biblegateway.com/passage/?search=John+3:1-21&amp;version=NIV#fen-NIV-26129d"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iblegateway.com/passage/?search=acts+10:+9-21&amp;version=NIV#fen-NIV-27279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Phoenicia" TargetMode="External"/><Relationship Id="rId13" Type="http://schemas.openxmlformats.org/officeDocument/2006/relationships/hyperlink" Target="https://en.wikipedia.org/wiki/Elijah#cite_note-27" TargetMode="External"/><Relationship Id="rId18" Type="http://schemas.openxmlformats.org/officeDocument/2006/relationships/hyperlink" Target="https://en.wikipedia.org/wiki/False_god" TargetMode="External"/><Relationship Id="rId26" Type="http://schemas.openxmlformats.org/officeDocument/2006/relationships/hyperlink" Target="https://en.wikipedia.org/wiki/Elijah#cite_note-31" TargetMode="External"/><Relationship Id="rId3" Type="http://schemas.openxmlformats.org/officeDocument/2006/relationships/hyperlink" Target="https://en.wikipedia.org/wiki/Chorath" TargetMode="External"/><Relationship Id="rId21" Type="http://schemas.openxmlformats.org/officeDocument/2006/relationships/hyperlink" Target="https://en.wikipedia.org/wiki/Mount_Carmel" TargetMode="External"/><Relationship Id="rId7" Type="http://schemas.openxmlformats.org/officeDocument/2006/relationships/hyperlink" Target="https://en.wikipedia.org/wiki/Sarepta" TargetMode="External"/><Relationship Id="rId12" Type="http://schemas.openxmlformats.org/officeDocument/2006/relationships/hyperlink" Target="https://en.wikipedia.org/wiki/Elijah#cite_note-26" TargetMode="External"/><Relationship Id="rId17" Type="http://schemas.openxmlformats.org/officeDocument/2006/relationships/hyperlink" Target="https://en.wikipedia.org/wiki/Hypocrisy" TargetMode="External"/><Relationship Id="rId25" Type="http://schemas.openxmlformats.org/officeDocument/2006/relationships/hyperlink" Target="https://en.wikipedia.org/wiki/Jezebel_(Bible)" TargetMode="External"/><Relationship Id="rId2" Type="http://schemas.openxmlformats.org/officeDocument/2006/relationships/slide" Target="../slides/slide14.xml"/><Relationship Id="rId16" Type="http://schemas.openxmlformats.org/officeDocument/2006/relationships/hyperlink" Target="https://en.wikipedia.org/wiki/St._Matthew's_German_Evangelical_Lutheran_Church" TargetMode="External"/><Relationship Id="rId20" Type="http://schemas.openxmlformats.org/officeDocument/2006/relationships/hyperlink" Target="https://en.wikipedia.org/wiki/Asherah" TargetMode="External"/><Relationship Id="rId29" Type="http://schemas.openxmlformats.org/officeDocument/2006/relationships/hyperlink" Target="https://en.wikipedia.org/wiki/Angel_of_the_Lord" TargetMode="External"/><Relationship Id="rId1" Type="http://schemas.openxmlformats.org/officeDocument/2006/relationships/notesMaster" Target="../notesMasters/notesMaster1.xml"/><Relationship Id="rId6" Type="http://schemas.openxmlformats.org/officeDocument/2006/relationships/hyperlink" Target="https://en.wikipedia.org/wiki/Elijah#cite_note-23" TargetMode="External"/><Relationship Id="rId11" Type="http://schemas.openxmlformats.org/officeDocument/2006/relationships/hyperlink" Target="https://en.wikipedia.org/wiki/Elijah#cite_note-25" TargetMode="External"/><Relationship Id="rId24" Type="http://schemas.openxmlformats.org/officeDocument/2006/relationships/hyperlink" Target="https://en.wikipedia.org/w/index.php?title=Elijah&amp;action=edit&amp;section=5" TargetMode="External"/><Relationship Id="rId5" Type="http://schemas.openxmlformats.org/officeDocument/2006/relationships/hyperlink" Target="https://en.wikipedia.org/wiki/Cultural_depictions_of_ravens" TargetMode="External"/><Relationship Id="rId15" Type="http://schemas.openxmlformats.org/officeDocument/2006/relationships/hyperlink" Target="https://en.wikipedia.org/w/index.php?title=Elijah&amp;action=edit&amp;section=4" TargetMode="External"/><Relationship Id="rId23" Type="http://schemas.openxmlformats.org/officeDocument/2006/relationships/hyperlink" Target="https://en.wikipedia.org/wiki/Elijah#cite_note-30" TargetMode="External"/><Relationship Id="rId28" Type="http://schemas.openxmlformats.org/officeDocument/2006/relationships/hyperlink" Target="https://en.wikipedia.org/wiki/Kingdom_of_Judah" TargetMode="External"/><Relationship Id="rId10" Type="http://schemas.openxmlformats.org/officeDocument/2006/relationships/hyperlink" Target="https://en.wikipedia.org/wiki/Manna" TargetMode="External"/><Relationship Id="rId19" Type="http://schemas.openxmlformats.org/officeDocument/2006/relationships/hyperlink" Target="https://en.wikipedia.org/wiki/Elijah#cite_note-28" TargetMode="External"/><Relationship Id="rId4" Type="http://schemas.openxmlformats.org/officeDocument/2006/relationships/hyperlink" Target="https://en.wikipedia.org/wiki/Jordan_river" TargetMode="External"/><Relationship Id="rId9" Type="http://schemas.openxmlformats.org/officeDocument/2006/relationships/hyperlink" Target="https://en.wikipedia.org/wiki/Elijah#cite_note-24" TargetMode="External"/><Relationship Id="rId14" Type="http://schemas.openxmlformats.org/officeDocument/2006/relationships/hyperlink" Target="https://en.wikipedia.org/wiki/Obadiah_(1_Kings)" TargetMode="External"/><Relationship Id="rId22" Type="http://schemas.openxmlformats.org/officeDocument/2006/relationships/hyperlink" Target="https://en.wikipedia.org/wiki/Elijah#cite_note-29" TargetMode="External"/><Relationship Id="rId27" Type="http://schemas.openxmlformats.org/officeDocument/2006/relationships/hyperlink" Target="https://en.wikipedia.org/wiki/Beersheb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blegateway.com/passage/?search=1KIngs+19&amp;version=NIV#fen-NIV-9391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blegateway.com/passage/?search=John+14&amp;version=NIV#fen-NIV-26686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eb.mit.edu/jywang/www/cef/Bible/NIV/NIV_Bible/REV+2.html#footnote_192609660_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iblegateway.com/passage/?search=Matthew+7:21-23&amp;version=NKJ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Jesus Teaches Nicodemus</a:t>
            </a:r>
          </a:p>
          <a:p>
            <a:r>
              <a:rPr lang="en-NZ" b="1" dirty="0" smtClean="0"/>
              <a:t>3 Now there was a Pharisee, a man named Nicodemus who was a member of the Jewish ruling council. </a:t>
            </a:r>
            <a:r>
              <a:rPr lang="en-NZ" b="1" baseline="30000" dirty="0" smtClean="0"/>
              <a:t>2 </a:t>
            </a:r>
            <a:r>
              <a:rPr lang="en-NZ" b="1" dirty="0" smtClean="0"/>
              <a:t>He came to Jesus at night and said, “Rabbi, we know that you are a teacher who has come from God. For no one could perform the signs you are doing if God were not with him.”</a:t>
            </a:r>
          </a:p>
          <a:p>
            <a:endParaRPr lang="en-NZ"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b="1" baseline="30000" dirty="0" smtClean="0"/>
              <a:t>4 </a:t>
            </a:r>
            <a:r>
              <a:rPr lang="en-NZ" b="1" dirty="0" smtClean="0"/>
              <a:t>“How can someone be born when they are old?” Nicodemus asked. “Surely they cannot enter a second time into their mother’s womb to be born!”</a:t>
            </a:r>
          </a:p>
          <a:p>
            <a:endParaRPr lang="en-NZ" dirty="0" smtClean="0"/>
          </a:p>
          <a:p>
            <a:r>
              <a:rPr lang="en-NZ" sz="1200" b="1" dirty="0" smtClean="0">
                <a:solidFill>
                  <a:srgbClr val="FF0000"/>
                </a:solidFill>
              </a:rPr>
              <a:t>You should not be surprised at my saying, ‘You[</a:t>
            </a:r>
            <a:r>
              <a:rPr lang="en-NZ" sz="1200" b="1" dirty="0" smtClean="0">
                <a:solidFill>
                  <a:srgbClr val="FF0000"/>
                </a:solidFill>
                <a:hlinkClick r:id="rId3" tooltip="See footnote c"/>
              </a:rPr>
              <a:t>c</a:t>
            </a:r>
            <a:r>
              <a:rPr lang="en-NZ" sz="1200" b="1" dirty="0" smtClean="0">
                <a:solidFill>
                  <a:srgbClr val="FF0000"/>
                </a:solidFill>
              </a:rPr>
              <a:t>] must be born again.’ 8 The wind blows wherever it pleases. </a:t>
            </a:r>
          </a:p>
          <a:p>
            <a:r>
              <a:rPr lang="en-NZ" sz="1200" b="1" dirty="0" smtClean="0">
                <a:solidFill>
                  <a:srgbClr val="FF0000"/>
                </a:solidFill>
              </a:rPr>
              <a:t>You hear its sound, but you cannot tell where it comes from or where it is going. So it is with everyone born of the Spirit.”</a:t>
            </a:r>
            <a:r>
              <a:rPr lang="en-NZ" b="1" baseline="30000" dirty="0" smtClean="0"/>
              <a:t>[</a:t>
            </a:r>
            <a:r>
              <a:rPr lang="en-NZ" b="1" baseline="30000" dirty="0" smtClean="0">
                <a:hlinkClick r:id="rId4" tooltip="See footnote d"/>
              </a:rPr>
              <a:t>d</a:t>
            </a:r>
            <a:r>
              <a:rPr lang="en-NZ" b="1" baseline="30000" dirty="0" smtClean="0"/>
              <a:t>]</a:t>
            </a:r>
            <a:endParaRPr lang="en-NZ" dirty="0" smtClean="0"/>
          </a:p>
          <a:p>
            <a:endParaRPr lang="en-NZ" dirty="0" smtClean="0"/>
          </a:p>
          <a:p>
            <a:r>
              <a:rPr lang="en-NZ" dirty="0" smtClean="0"/>
              <a:t>Birth</a:t>
            </a:r>
            <a:r>
              <a:rPr lang="en-NZ" baseline="0" dirty="0" smtClean="0"/>
              <a:t> of water and the Spirit.</a:t>
            </a:r>
          </a:p>
          <a:p>
            <a:r>
              <a:rPr lang="en-NZ" baseline="0" dirty="0" smtClean="0"/>
              <a:t>Baptised in water and also in the Holy Spirit.</a:t>
            </a:r>
          </a:p>
          <a:p>
            <a:r>
              <a:rPr lang="en-NZ" baseline="0" dirty="0" smtClean="0"/>
              <a:t>Who has not been baptised in … water ……..in the Holy Spirit???</a:t>
            </a:r>
          </a:p>
          <a:p>
            <a:r>
              <a:rPr lang="en-NZ" baseline="0" dirty="0" smtClean="0"/>
              <a:t>Baptised =&gt; totally immersed like dyeing a garment all over; come out new creations, different.</a:t>
            </a:r>
          </a:p>
          <a:p>
            <a:r>
              <a:rPr lang="en-NZ" baseline="0" dirty="0" smtClean="0"/>
              <a:t>Consider how different things were for you from that point.</a:t>
            </a:r>
          </a:p>
          <a:p>
            <a:endParaRPr lang="en-US" baseline="0" dirty="0" smtClean="0"/>
          </a:p>
          <a:p>
            <a:endParaRPr lang="en-NZ" baseline="0" dirty="0" smtClean="0"/>
          </a:p>
        </p:txBody>
      </p:sp>
      <p:sp>
        <p:nvSpPr>
          <p:cNvPr id="4" name="Slide Number Placeholder 3"/>
          <p:cNvSpPr>
            <a:spLocks noGrp="1"/>
          </p:cNvSpPr>
          <p:nvPr>
            <p:ph type="sldNum" sz="quarter" idx="10"/>
          </p:nvPr>
        </p:nvSpPr>
        <p:spPr/>
        <p:txBody>
          <a:bodyPr/>
          <a:lstStyle/>
          <a:p>
            <a:fld id="{9124084F-087B-4A87-B06C-F19E3FA00D9A}" type="slidenum">
              <a:rPr lang="en-NZ" smtClean="0"/>
              <a:t>2</a:t>
            </a:fld>
            <a:endParaRPr lang="en-NZ"/>
          </a:p>
        </p:txBody>
      </p:sp>
    </p:spTree>
    <p:extLst>
      <p:ext uri="{BB962C8B-B14F-4D97-AF65-F5344CB8AC3E}">
        <p14:creationId xmlns:p14="http://schemas.microsoft.com/office/powerpoint/2010/main" val="323890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b="1" baseline="30000" dirty="0" smtClean="0"/>
              <a:t>9 </a:t>
            </a:r>
            <a:r>
              <a:rPr lang="en-NZ" sz="1200" dirty="0" smtClean="0"/>
              <a:t>About noon the following day as they were on their journey and approaching the city, Peter went up on the roof to pray. </a:t>
            </a:r>
            <a:r>
              <a:rPr lang="en-NZ" sz="1200" b="1" baseline="30000" dirty="0" smtClean="0"/>
              <a:t>10 </a:t>
            </a:r>
            <a:r>
              <a:rPr lang="en-NZ" sz="1200" dirty="0" smtClean="0"/>
              <a:t>He became hungry and wanted something to eat, and while the meal was being prepared, he fell into a trance.</a:t>
            </a:r>
            <a:r>
              <a:rPr lang="en-NZ" sz="1200" b="1" baseline="30000" dirty="0" smtClean="0"/>
              <a:t>11 </a:t>
            </a:r>
            <a:r>
              <a:rPr lang="en-NZ" sz="1200" dirty="0" smtClean="0"/>
              <a:t>He saw heaven opened and something like a large sheet being let down to earth by its four corners. </a:t>
            </a:r>
            <a:r>
              <a:rPr lang="en-NZ" sz="1200" b="1" baseline="30000" dirty="0" smtClean="0"/>
              <a:t>12 </a:t>
            </a:r>
            <a:r>
              <a:rPr lang="en-NZ" sz="1200" dirty="0" smtClean="0"/>
              <a:t>It contained all kinds of four-footed animals, as well as reptiles and birds. </a:t>
            </a:r>
            <a:r>
              <a:rPr lang="en-NZ" sz="1200" b="1" baseline="30000" dirty="0" smtClean="0"/>
              <a:t>13 </a:t>
            </a:r>
            <a:r>
              <a:rPr lang="en-NZ" sz="1200" dirty="0" smtClean="0"/>
              <a:t>Then a voice told him, “Get up, Peter. Kill and eat.”</a:t>
            </a:r>
          </a:p>
          <a:p>
            <a:endParaRPr lang="en-US" dirty="0" smtClean="0"/>
          </a:p>
          <a:p>
            <a:r>
              <a:rPr lang="en-NZ" sz="1200" b="1" baseline="30000" dirty="0" smtClean="0"/>
              <a:t>15 </a:t>
            </a:r>
            <a:r>
              <a:rPr lang="en-NZ" sz="1200" dirty="0" smtClean="0"/>
              <a:t>The voice spoke to him a second time, “Do not call anything impure that God has made clean.”</a:t>
            </a:r>
          </a:p>
          <a:p>
            <a:r>
              <a:rPr lang="en-NZ" sz="1200" b="1" baseline="30000" dirty="0" smtClean="0"/>
              <a:t>16 </a:t>
            </a:r>
            <a:r>
              <a:rPr lang="en-NZ" sz="1200" dirty="0" smtClean="0"/>
              <a:t>This happened three times, and immediately the sheet was taken back to heaven.</a:t>
            </a:r>
          </a:p>
          <a:p>
            <a:r>
              <a:rPr lang="en-NZ" sz="1200" b="1" baseline="30000" dirty="0" smtClean="0"/>
              <a:t>19 </a:t>
            </a:r>
            <a:r>
              <a:rPr lang="en-NZ" sz="1200" dirty="0" smtClean="0"/>
              <a:t>While Peter was still thinking about the vision, the Spirit said to him, “Simon, three</a:t>
            </a:r>
            <a:r>
              <a:rPr lang="en-NZ" sz="1200" b="1" baseline="30000" dirty="0" smtClean="0"/>
              <a:t>[</a:t>
            </a:r>
            <a:r>
              <a:rPr lang="en-NZ" sz="1200" b="1" baseline="30000" dirty="0" smtClean="0">
                <a:hlinkClick r:id="rId3" tooltip="See footnote a"/>
              </a:rPr>
              <a:t>a</a:t>
            </a:r>
            <a:r>
              <a:rPr lang="en-NZ" sz="1200" b="1" baseline="30000" dirty="0" smtClean="0"/>
              <a:t>]</a:t>
            </a:r>
            <a:r>
              <a:rPr lang="en-NZ" sz="1200" dirty="0" smtClean="0"/>
              <a:t> men are looking for you. </a:t>
            </a:r>
            <a:r>
              <a:rPr lang="en-NZ" sz="1200" b="1" baseline="30000" dirty="0" smtClean="0"/>
              <a:t>20 </a:t>
            </a:r>
            <a:r>
              <a:rPr lang="en-NZ" sz="1200" dirty="0" smtClean="0"/>
              <a:t>So get up and go downstairs. Do not hesitate to go with them, for I have sent them.”</a:t>
            </a:r>
          </a:p>
          <a:p>
            <a:r>
              <a:rPr lang="en-NZ" sz="1200" b="1" baseline="30000" dirty="0" smtClean="0"/>
              <a:t>21 </a:t>
            </a:r>
            <a:r>
              <a:rPr lang="en-NZ" sz="1200" dirty="0" smtClean="0"/>
              <a:t>Peter went down and said to the men, “I’m the one you’re looking for. Why have you come?”</a:t>
            </a:r>
          </a:p>
          <a:p>
            <a:endParaRPr lang="en-NZ" dirty="0" smtClean="0"/>
          </a:p>
          <a:p>
            <a:endParaRPr lang="en-NZ" dirty="0" smtClean="0"/>
          </a:p>
          <a:p>
            <a:r>
              <a:rPr lang="en-NZ" dirty="0" smtClean="0"/>
              <a:t>What we were brought up with, used to know, can prevent us from using</a:t>
            </a:r>
            <a:r>
              <a:rPr lang="en-NZ" baseline="0" dirty="0" smtClean="0"/>
              <a:t> His spiritual gifts</a:t>
            </a:r>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12</a:t>
            </a:fld>
            <a:endParaRPr lang="en-NZ"/>
          </a:p>
        </p:txBody>
      </p:sp>
    </p:spTree>
    <p:extLst>
      <p:ext uri="{BB962C8B-B14F-4D97-AF65-F5344CB8AC3E}">
        <p14:creationId xmlns:p14="http://schemas.microsoft.com/office/powerpoint/2010/main" val="90761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b="1" baseline="30000" dirty="0" smtClean="0"/>
              <a:t>26 </a:t>
            </a:r>
            <a:r>
              <a:rPr lang="en-NZ" dirty="0" smtClean="0"/>
              <a:t>A week later his disciples were in the house again, and Thomas was with them. Though the doors were locked, Jesus came and stood among them and said, “Peace be with you!” </a:t>
            </a:r>
            <a:r>
              <a:rPr lang="en-NZ" b="1" baseline="30000" dirty="0" smtClean="0"/>
              <a:t>27 </a:t>
            </a:r>
            <a:r>
              <a:rPr lang="en-NZ" dirty="0" smtClean="0"/>
              <a:t>Then he said to Thomas,</a:t>
            </a:r>
          </a:p>
          <a:p>
            <a:r>
              <a:rPr lang="en-NZ" b="1" baseline="30000" dirty="0" smtClean="0"/>
              <a:t>28 </a:t>
            </a:r>
            <a:r>
              <a:rPr lang="en-NZ" dirty="0" smtClean="0"/>
              <a:t>Thomas said to him, “My Lord and my God!”</a:t>
            </a:r>
          </a:p>
          <a:p>
            <a:r>
              <a:rPr lang="en-NZ" b="1" baseline="30000" dirty="0" smtClean="0"/>
              <a:t>29 </a:t>
            </a:r>
            <a:r>
              <a:rPr lang="en-NZ" dirty="0" smtClean="0"/>
              <a:t>Then Jesus told him, “Because you have seen me, you have believed; blessed are those who have not seen and yet have believed.”</a:t>
            </a:r>
          </a:p>
          <a:p>
            <a:pPr lvl="0"/>
            <a:endParaRPr lang="en-NZ" smtClean="0"/>
          </a:p>
          <a:p>
            <a:endParaRPr lang="en-US" smtClean="0"/>
          </a:p>
          <a:p>
            <a:endParaRPr lang="en-NZ" dirty="0" smtClean="0"/>
          </a:p>
          <a:p>
            <a:r>
              <a:rPr lang="en-NZ" dirty="0" smtClean="0"/>
              <a:t>Doubts, fear, political correctness.</a:t>
            </a:r>
          </a:p>
          <a:p>
            <a:r>
              <a:rPr lang="en-NZ" dirty="0" smtClean="0"/>
              <a:t>Obedience to Him is paramount.</a:t>
            </a:r>
          </a:p>
          <a:p>
            <a:r>
              <a:rPr lang="en-NZ" dirty="0" smtClean="0"/>
              <a:t>“You are not too old, too tired, too weak </a:t>
            </a:r>
            <a:r>
              <a:rPr lang="en-NZ" baseline="0" dirty="0" smtClean="0"/>
              <a:t> with age; He doesn’t seem to me to view us as an aged church of people; God sees us as His children, His bride, and He loves each one of us so much; He wants to use you right up to the end of your days. Be open, alert, willing; He won’t use you beyond your capacity to deliver, but He will use you and will gift you accordingly.”</a:t>
            </a:r>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13</a:t>
            </a:fld>
            <a:endParaRPr lang="en-NZ"/>
          </a:p>
        </p:txBody>
      </p:sp>
    </p:spTree>
    <p:extLst>
      <p:ext uri="{BB962C8B-B14F-4D97-AF65-F5344CB8AC3E}">
        <p14:creationId xmlns:p14="http://schemas.microsoft.com/office/powerpoint/2010/main" val="1584954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0" i="0" kern="1200" dirty="0" smtClean="0">
                <a:solidFill>
                  <a:schemeClr val="tx1"/>
                </a:solidFill>
                <a:effectLst/>
                <a:latin typeface="+mn-lt"/>
                <a:ea typeface="+mn-ea"/>
                <a:cs typeface="+mn-cs"/>
              </a:rPr>
              <a:t>After Elijah's confrontation with Ahab, God tells him to flee out of Israel, to a hiding place by the brook </a:t>
            </a:r>
            <a:r>
              <a:rPr lang="en-US" sz="1200" b="0" i="0" u="none" strike="noStrike" kern="1200" dirty="0" err="1" smtClean="0">
                <a:solidFill>
                  <a:schemeClr val="tx1"/>
                </a:solidFill>
                <a:effectLst/>
                <a:latin typeface="+mn-lt"/>
                <a:ea typeface="+mn-ea"/>
                <a:cs typeface="+mn-cs"/>
                <a:hlinkClick r:id="rId3" tooltip="Chorath"/>
              </a:rPr>
              <a:t>Chorath</a:t>
            </a:r>
            <a:r>
              <a:rPr lang="en-US" sz="1200" b="0" i="0" kern="1200" dirty="0" smtClean="0">
                <a:solidFill>
                  <a:schemeClr val="tx1"/>
                </a:solidFill>
                <a:effectLst/>
                <a:latin typeface="+mn-lt"/>
                <a:ea typeface="+mn-ea"/>
                <a:cs typeface="+mn-cs"/>
              </a:rPr>
              <a:t>, east of the </a:t>
            </a:r>
            <a:r>
              <a:rPr lang="en-US" sz="1200" b="0" i="0" u="none" strike="noStrike" kern="1200" dirty="0" smtClean="0">
                <a:solidFill>
                  <a:schemeClr val="tx1"/>
                </a:solidFill>
                <a:effectLst/>
                <a:latin typeface="+mn-lt"/>
                <a:ea typeface="+mn-ea"/>
                <a:cs typeface="+mn-cs"/>
                <a:hlinkClick r:id="rId4" tooltip="Jordan river"/>
              </a:rPr>
              <a:t>Jordan</a:t>
            </a:r>
            <a:r>
              <a:rPr lang="en-US" sz="1200" b="0" i="0" kern="1200" dirty="0" smtClean="0">
                <a:solidFill>
                  <a:schemeClr val="tx1"/>
                </a:solidFill>
                <a:effectLst/>
                <a:latin typeface="+mn-lt"/>
                <a:ea typeface="+mn-ea"/>
                <a:cs typeface="+mn-cs"/>
              </a:rPr>
              <a:t>, where he will be fed by </a:t>
            </a:r>
            <a:r>
              <a:rPr lang="en-US" sz="1200" b="0" i="0" u="none" strike="noStrike" kern="1200" dirty="0" smtClean="0">
                <a:solidFill>
                  <a:schemeClr val="tx1"/>
                </a:solidFill>
                <a:effectLst/>
                <a:latin typeface="+mn-lt"/>
                <a:ea typeface="+mn-ea"/>
                <a:cs typeface="+mn-cs"/>
                <a:hlinkClick r:id="rId5" tooltip="Cultural depictions of ravens"/>
              </a:rPr>
              <a:t>ravens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6"/>
              </a:rPr>
              <a:t>[22]</a:t>
            </a:r>
            <a:r>
              <a:rPr lang="en-US" sz="1200" b="0" i="0" kern="1200" dirty="0" smtClean="0">
                <a:solidFill>
                  <a:schemeClr val="tx1"/>
                </a:solidFill>
                <a:effectLst/>
                <a:latin typeface="+mn-lt"/>
                <a:ea typeface="+mn-ea"/>
                <a:cs typeface="+mn-cs"/>
              </a:rPr>
              <a:t> When the brook dries up, God sends him to a widow living in the town of </a:t>
            </a:r>
            <a:r>
              <a:rPr lang="en-US" sz="1200" b="0" i="0" u="none" strike="noStrike" kern="1200" dirty="0" err="1" smtClean="0">
                <a:solidFill>
                  <a:schemeClr val="tx1"/>
                </a:solidFill>
                <a:effectLst/>
                <a:latin typeface="+mn-lt"/>
                <a:ea typeface="+mn-ea"/>
                <a:cs typeface="+mn-cs"/>
                <a:hlinkClick r:id="rId7" tooltip="Sarepta"/>
              </a:rPr>
              <a:t>Zarephath</a:t>
            </a:r>
            <a:r>
              <a:rPr lang="en-US" sz="1200" b="0" i="0" kern="120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hlinkClick r:id="rId8" tooltip="Phoenicia"/>
              </a:rPr>
              <a:t>Phoenicia</a:t>
            </a:r>
            <a:r>
              <a:rPr lang="en-US" sz="1200" b="0" i="0" kern="1200" dirty="0" smtClean="0">
                <a:solidFill>
                  <a:schemeClr val="tx1"/>
                </a:solidFill>
                <a:effectLst/>
                <a:latin typeface="+mn-lt"/>
                <a:ea typeface="+mn-ea"/>
                <a:cs typeface="+mn-cs"/>
              </a:rPr>
              <a:t>. When Elijah finds her and asks to be fed, she says that she does not have sufficient food to keep her and her own son alive. Elijah tells her that God will not allow her supply of flour or oil to run out, saying, "Do not be afraid...For thus says the Lord the God of Israel: The jar of meal will not be emptied and the jug of oil will not fail until the day that the Lord sends rain on the earth."</a:t>
            </a:r>
            <a:r>
              <a:rPr lang="en-US" sz="1200" b="0" i="0" u="none" strike="noStrike" kern="1200" baseline="30000" dirty="0" smtClean="0">
                <a:solidFill>
                  <a:schemeClr val="tx1"/>
                </a:solidFill>
                <a:effectLst/>
                <a:latin typeface="+mn-lt"/>
                <a:ea typeface="+mn-ea"/>
                <a:cs typeface="+mn-cs"/>
                <a:hlinkClick r:id="rId9"/>
              </a:rPr>
              <a:t>[23]</a:t>
            </a:r>
            <a:r>
              <a:rPr lang="en-US" sz="1200" b="0" i="0" kern="1200" dirty="0" smtClean="0">
                <a:solidFill>
                  <a:schemeClr val="tx1"/>
                </a:solidFill>
                <a:effectLst/>
                <a:latin typeface="+mn-lt"/>
                <a:ea typeface="+mn-ea"/>
                <a:cs typeface="+mn-cs"/>
              </a:rPr>
              <a:t> She feeds him the last of their food, and Elijah's promise miraculously comes true. God gave her "</a:t>
            </a:r>
            <a:r>
              <a:rPr lang="en-US" sz="1200" b="0" i="0" u="none" strike="noStrike" kern="1200" dirty="0" smtClean="0">
                <a:solidFill>
                  <a:schemeClr val="tx1"/>
                </a:solidFill>
                <a:effectLst/>
                <a:latin typeface="+mn-lt"/>
                <a:ea typeface="+mn-ea"/>
                <a:cs typeface="+mn-cs"/>
                <a:hlinkClick r:id="rId10" tooltip="Manna"/>
              </a:rPr>
              <a:t>manna</a:t>
            </a:r>
            <a:r>
              <a:rPr lang="en-US" sz="1200" b="0" i="0" kern="1200" dirty="0" smtClean="0">
                <a:solidFill>
                  <a:schemeClr val="tx1"/>
                </a:solidFill>
                <a:effectLst/>
                <a:latin typeface="+mn-lt"/>
                <a:ea typeface="+mn-ea"/>
                <a:cs typeface="+mn-cs"/>
              </a:rPr>
              <a:t>" from heaven even while he was withholding food from his unfaithful people in the promised land. Some time later the widow's son dies and the widow cries, "You have come to me to bring my sin to remembrance, and to cause the death of my son!"</a:t>
            </a:r>
            <a:r>
              <a:rPr lang="en-US" sz="1200" b="0" i="0" u="none" strike="noStrike" kern="1200" baseline="30000" dirty="0" smtClean="0">
                <a:solidFill>
                  <a:schemeClr val="tx1"/>
                </a:solidFill>
                <a:effectLst/>
                <a:latin typeface="+mn-lt"/>
                <a:ea typeface="+mn-ea"/>
                <a:cs typeface="+mn-cs"/>
                <a:hlinkClick r:id="rId11"/>
              </a:rPr>
              <a:t>[24]</a:t>
            </a:r>
            <a:r>
              <a:rPr lang="en-US" sz="1200" b="0" i="0" kern="1200" dirty="0" smtClean="0">
                <a:solidFill>
                  <a:schemeClr val="tx1"/>
                </a:solidFill>
                <a:effectLst/>
                <a:latin typeface="+mn-lt"/>
                <a:ea typeface="+mn-ea"/>
                <a:cs typeface="+mn-cs"/>
              </a:rPr>
              <a:t> Elijah prays that God might restore her son so that the trustworthiness of God's word might be demonstrated. 1 Kings 17:22 relates how God "listened to the voice of Elijah; the life of the child came into him again, and he revived."</a:t>
            </a:r>
            <a:r>
              <a:rPr lang="en-US" sz="1200" b="0" i="0" u="none" strike="noStrike" kern="1200" baseline="30000" dirty="0" smtClean="0">
                <a:solidFill>
                  <a:schemeClr val="tx1"/>
                </a:solidFill>
                <a:effectLst/>
                <a:latin typeface="+mn-lt"/>
                <a:ea typeface="+mn-ea"/>
                <a:cs typeface="+mn-cs"/>
                <a:hlinkClick r:id="rId12"/>
              </a:rPr>
              <a:t>[25]</a:t>
            </a:r>
            <a:r>
              <a:rPr lang="en-US" sz="1200" b="0" i="0" kern="1200" dirty="0" smtClean="0">
                <a:solidFill>
                  <a:schemeClr val="tx1"/>
                </a:solidFill>
                <a:effectLst/>
                <a:latin typeface="+mn-lt"/>
                <a:ea typeface="+mn-ea"/>
                <a:cs typeface="+mn-cs"/>
              </a:rPr>
              <a:t> This is the first instance of raising the dead recorded in Scripture. This widow was granted the life of her son, the only hope for a widow in ancient society. The widow cried, "the word of the Lord in your mouth is truth."</a:t>
            </a:r>
            <a:r>
              <a:rPr lang="en-US" sz="1200" b="0" i="0" u="none" strike="noStrike" kern="1200" baseline="30000" dirty="0" smtClean="0">
                <a:solidFill>
                  <a:schemeClr val="tx1"/>
                </a:solidFill>
                <a:effectLst/>
                <a:latin typeface="+mn-lt"/>
                <a:ea typeface="+mn-ea"/>
                <a:cs typeface="+mn-cs"/>
                <a:hlinkClick r:id="rId13"/>
              </a:rPr>
              <a:t>[26]</a:t>
            </a:r>
            <a:r>
              <a:rPr lang="en-US" sz="1200" b="0" i="0" kern="1200" dirty="0" smtClean="0">
                <a:solidFill>
                  <a:schemeClr val="tx1"/>
                </a:solidFill>
                <a:effectLst/>
                <a:latin typeface="+mn-lt"/>
                <a:ea typeface="+mn-ea"/>
                <a:cs typeface="+mn-cs"/>
              </a:rPr>
              <a:t> After more than three years of drought and famine, God tells Elijah to return to Ahab and announce the end of the drought: not occasioned by repentance in Israel but by the command of the Lord, who had determined to reveal himself again to his people. While on his way, Elijah meets </a:t>
            </a:r>
            <a:r>
              <a:rPr lang="en-US" sz="1200" b="0" i="0" u="none" strike="noStrike" kern="1200" dirty="0" smtClean="0">
                <a:solidFill>
                  <a:schemeClr val="tx1"/>
                </a:solidFill>
                <a:effectLst/>
                <a:latin typeface="+mn-lt"/>
                <a:ea typeface="+mn-ea"/>
                <a:cs typeface="+mn-cs"/>
                <a:hlinkClick r:id="rId14" tooltip="Obadiah (1 Kings)"/>
              </a:rPr>
              <a:t>Obadiah</a:t>
            </a:r>
            <a:r>
              <a:rPr lang="en-US" sz="1200" b="0" i="0" kern="1200" dirty="0" smtClean="0">
                <a:solidFill>
                  <a:schemeClr val="tx1"/>
                </a:solidFill>
                <a:effectLst/>
                <a:latin typeface="+mn-lt"/>
                <a:ea typeface="+mn-ea"/>
                <a:cs typeface="+mn-cs"/>
              </a:rPr>
              <a:t>, the head of Ahab's household, who had hidden a hundred Jewish prophets from Jezebel's violent purge. Obadiah fears that when he reports to Ahab about Elijah's whereabouts, Elijah would disappear, provoking Ahab to execute him. Elijah reassures Obadiah and sends him to Ahab.</a:t>
            </a:r>
          </a:p>
          <a:p>
            <a:r>
              <a:rPr lang="en-US" sz="1200" b="1" i="0" kern="1200" dirty="0" smtClean="0">
                <a:solidFill>
                  <a:schemeClr val="tx1"/>
                </a:solidFill>
                <a:effectLst/>
                <a:latin typeface="+mn-lt"/>
                <a:ea typeface="+mn-ea"/>
                <a:cs typeface="+mn-cs"/>
              </a:rPr>
              <a:t>Challenge to Baal</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15" tooltip="Edit section: Challenge to Baal"/>
              </a:rPr>
              <a:t>edit</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Elijah's offering is consumed by fire from heaven in a stained glass window at </a:t>
            </a:r>
            <a:r>
              <a:rPr lang="en-US" sz="1200" b="0" i="0" u="none" strike="noStrike" kern="1200" dirty="0" smtClean="0">
                <a:solidFill>
                  <a:schemeClr val="tx1"/>
                </a:solidFill>
                <a:effectLst/>
                <a:latin typeface="+mn-lt"/>
                <a:ea typeface="+mn-ea"/>
                <a:cs typeface="+mn-cs"/>
                <a:hlinkClick r:id="rId16" tooltip="St. Matthew's German Evangelical Lutheran Church"/>
              </a:rPr>
              <a:t>St. Matthew's German Evangelical Lutheran Church</a:t>
            </a:r>
            <a:r>
              <a:rPr lang="en-US" sz="1200" b="0" i="0" kern="1200" dirty="0" smtClean="0">
                <a:solidFill>
                  <a:schemeClr val="tx1"/>
                </a:solidFill>
                <a:effectLst/>
                <a:latin typeface="+mn-lt"/>
                <a:ea typeface="+mn-ea"/>
                <a:cs typeface="+mn-cs"/>
              </a:rPr>
              <a:t> in Charleston, South Carolina.</a:t>
            </a:r>
          </a:p>
          <a:p>
            <a:r>
              <a:rPr lang="en-US" sz="1200" b="0" i="0" kern="1200" dirty="0" smtClean="0">
                <a:solidFill>
                  <a:schemeClr val="tx1"/>
                </a:solidFill>
                <a:effectLst/>
                <a:latin typeface="+mn-lt"/>
                <a:ea typeface="+mn-ea"/>
                <a:cs typeface="+mn-cs"/>
              </a:rPr>
              <a:t>When Ahab confronts Elijah, he denounces him as being the "troubler of Israel" but Elijah takes notice of his </a:t>
            </a:r>
            <a:r>
              <a:rPr lang="en-US" sz="1200" b="0" i="0" u="none" strike="noStrike" kern="1200" dirty="0" smtClean="0">
                <a:solidFill>
                  <a:schemeClr val="tx1"/>
                </a:solidFill>
                <a:effectLst/>
                <a:latin typeface="+mn-lt"/>
                <a:ea typeface="+mn-ea"/>
                <a:cs typeface="+mn-cs"/>
                <a:hlinkClick r:id="rId17" tooltip="Hypocrisy"/>
              </a:rPr>
              <a:t>hypocrisy</a:t>
            </a:r>
            <a:r>
              <a:rPr lang="en-US" sz="1200" b="0" i="0" kern="1200" dirty="0" smtClean="0">
                <a:solidFill>
                  <a:schemeClr val="tx1"/>
                </a:solidFill>
                <a:effectLst/>
                <a:latin typeface="+mn-lt"/>
                <a:ea typeface="+mn-ea"/>
                <a:cs typeface="+mn-cs"/>
              </a:rPr>
              <a:t> and tells Ahab that he is the one who troubled Israel by allowing the worship of </a:t>
            </a:r>
            <a:r>
              <a:rPr lang="en-US" sz="1200" b="0" i="0" u="none" strike="noStrike" kern="1200" dirty="0" smtClean="0">
                <a:solidFill>
                  <a:schemeClr val="tx1"/>
                </a:solidFill>
                <a:effectLst/>
                <a:latin typeface="+mn-lt"/>
                <a:ea typeface="+mn-ea"/>
                <a:cs typeface="+mn-cs"/>
                <a:hlinkClick r:id="rId18" tooltip="False god"/>
              </a:rPr>
              <a:t>false gods</a:t>
            </a:r>
            <a:r>
              <a:rPr lang="en-US" sz="1200" b="0" i="0" kern="1200" dirty="0" smtClean="0">
                <a:solidFill>
                  <a:schemeClr val="tx1"/>
                </a:solidFill>
                <a:effectLst/>
                <a:latin typeface="+mn-lt"/>
                <a:ea typeface="+mn-ea"/>
                <a:cs typeface="+mn-cs"/>
              </a:rPr>
              <a:t>. Elijah then berates both the people of Israel and Ahab for their acquiescence in Baal worship. "How long will you go limping with two different opinions? If the Lord is God, follow him; but if Baal, then follow him."</a:t>
            </a:r>
            <a:r>
              <a:rPr lang="en-US" sz="1200" b="0" i="0" u="none" strike="noStrike" kern="1200" baseline="30000" dirty="0" smtClean="0">
                <a:solidFill>
                  <a:schemeClr val="tx1"/>
                </a:solidFill>
                <a:effectLst/>
                <a:latin typeface="+mn-lt"/>
                <a:ea typeface="+mn-ea"/>
                <a:cs typeface="+mn-cs"/>
                <a:hlinkClick r:id="rId19"/>
              </a:rPr>
              <a:t>[27]</a:t>
            </a:r>
            <a:r>
              <a:rPr lang="en-US" sz="1200" b="0" i="0" kern="1200" dirty="0" smtClean="0">
                <a:solidFill>
                  <a:schemeClr val="tx1"/>
                </a:solidFill>
                <a:effectLst/>
                <a:latin typeface="+mn-lt"/>
                <a:ea typeface="+mn-ea"/>
                <a:cs typeface="+mn-cs"/>
              </a:rPr>
              <a:t> And the people were silent. The Hebrew for this word, "go limping" or "waver", is the same as that used for "danced" in 1 Kings 18, verse 26, where the prophets of Baal frantically dance. Elijah speaks with sharp irony about the religious ambivalence of Israel.</a:t>
            </a:r>
          </a:p>
          <a:p>
            <a:r>
              <a:rPr lang="en-US" sz="1200" b="0" i="0" kern="1200" dirty="0" smtClean="0">
                <a:solidFill>
                  <a:schemeClr val="tx1"/>
                </a:solidFill>
                <a:effectLst/>
                <a:latin typeface="+mn-lt"/>
                <a:ea typeface="+mn-ea"/>
                <a:cs typeface="+mn-cs"/>
              </a:rPr>
              <a:t>Elijah proposes a direct test of the powers of Baal and the Jewish God. The people of Israel, 450 prophets of Baal, and 400 prophets of </a:t>
            </a:r>
            <a:r>
              <a:rPr lang="en-US" sz="1200" b="0" i="0" u="none" strike="noStrike" kern="1200" dirty="0" err="1" smtClean="0">
                <a:solidFill>
                  <a:schemeClr val="tx1"/>
                </a:solidFill>
                <a:effectLst/>
                <a:latin typeface="+mn-lt"/>
                <a:ea typeface="+mn-ea"/>
                <a:cs typeface="+mn-cs"/>
                <a:hlinkClick r:id="rId20" tooltip="Asherah"/>
              </a:rPr>
              <a:t>Asherah</a:t>
            </a:r>
            <a:r>
              <a:rPr lang="en-US" sz="1200" b="0" i="0" kern="1200" dirty="0" smtClean="0">
                <a:solidFill>
                  <a:schemeClr val="tx1"/>
                </a:solidFill>
                <a:effectLst/>
                <a:latin typeface="+mn-lt"/>
                <a:ea typeface="+mn-ea"/>
                <a:cs typeface="+mn-cs"/>
              </a:rPr>
              <a:t> are summoned to </a:t>
            </a:r>
            <a:r>
              <a:rPr lang="en-US" sz="1200" b="0" i="0" u="none" strike="noStrike" kern="1200" dirty="0" smtClean="0">
                <a:solidFill>
                  <a:schemeClr val="tx1"/>
                </a:solidFill>
                <a:effectLst/>
                <a:latin typeface="+mn-lt"/>
                <a:ea typeface="+mn-ea"/>
                <a:cs typeface="+mn-cs"/>
                <a:hlinkClick r:id="rId21" tooltip="Mount Carmel"/>
              </a:rPr>
              <a:t>Mount Carmel</a:t>
            </a:r>
            <a:r>
              <a:rPr lang="en-US" sz="1200" b="0" i="0" kern="1200" dirty="0" smtClean="0">
                <a:solidFill>
                  <a:schemeClr val="tx1"/>
                </a:solidFill>
                <a:effectLst/>
                <a:latin typeface="+mn-lt"/>
                <a:ea typeface="+mn-ea"/>
                <a:cs typeface="+mn-cs"/>
              </a:rPr>
              <a:t>. An altar is built for Baal. Wood is laid on the altar. An ox is slaughtered and cut into pieces; the pieces are laid on the wood. Elijah then invites the priests of Baal to pray for fire to light the sacrifice. They pray from morning to noon without success. Elijah ridicules their efforts. "At noon Elijah mocked them, saying, 'Cry aloud! Surely he is a god; either he is meditating, or he has wandered away, or he is on a journey, or perhaps he is asleep and must be awakened.'"</a:t>
            </a:r>
            <a:r>
              <a:rPr lang="en-US" sz="1200" b="0" i="0" u="none" strike="noStrike" kern="1200" baseline="30000" dirty="0" smtClean="0">
                <a:solidFill>
                  <a:schemeClr val="tx1"/>
                </a:solidFill>
                <a:effectLst/>
                <a:latin typeface="+mn-lt"/>
                <a:ea typeface="+mn-ea"/>
                <a:cs typeface="+mn-cs"/>
                <a:hlinkClick r:id="rId22"/>
              </a:rPr>
              <a:t>[28]</a:t>
            </a:r>
            <a:r>
              <a:rPr lang="en-US" sz="1200" b="0" i="0" kern="1200" dirty="0" smtClean="0">
                <a:solidFill>
                  <a:schemeClr val="tx1"/>
                </a:solidFill>
                <a:effectLst/>
                <a:latin typeface="+mn-lt"/>
                <a:ea typeface="+mn-ea"/>
                <a:cs typeface="+mn-cs"/>
              </a:rPr>
              <a:t> They respond by cutting themselves and adding their own blood to the sacrifice (such mutilation of the body was strictly forbidden in the Mosaic law). They continue praying until evening without success.</a:t>
            </a:r>
          </a:p>
          <a:p>
            <a:r>
              <a:rPr lang="en-US" sz="1200" b="0" i="0" kern="1200" dirty="0" smtClean="0">
                <a:solidFill>
                  <a:schemeClr val="tx1"/>
                </a:solidFill>
                <a:effectLst/>
                <a:latin typeface="+mn-lt"/>
                <a:ea typeface="+mn-ea"/>
                <a:cs typeface="+mn-cs"/>
              </a:rPr>
              <a:t>Elijah builds an altar from twelve stones, he digs a huge trench around it, he lays the wood on it, slaughters the ox cuts it up and lays it on the wood, he now orders that the sacrifice and altar be drenched with water from "four large jars" poured three times, filling also the trench.</a:t>
            </a:r>
            <a:r>
              <a:rPr lang="en-US" sz="1200" b="0" i="0" u="none" strike="noStrike" kern="1200" baseline="30000" dirty="0" smtClean="0">
                <a:solidFill>
                  <a:schemeClr val="tx1"/>
                </a:solidFill>
                <a:effectLst/>
                <a:latin typeface="+mn-lt"/>
                <a:ea typeface="+mn-ea"/>
                <a:cs typeface="+mn-cs"/>
                <a:hlinkClick r:id="rId23"/>
              </a:rPr>
              <a:t>[29]</a:t>
            </a:r>
            <a:r>
              <a:rPr lang="en-US" sz="1200" b="0" i="0" kern="1200" dirty="0" smtClean="0">
                <a:solidFill>
                  <a:schemeClr val="tx1"/>
                </a:solidFill>
                <a:effectLst/>
                <a:latin typeface="+mn-lt"/>
                <a:ea typeface="+mn-ea"/>
                <a:cs typeface="+mn-cs"/>
              </a:rPr>
              <a:t> He asks God to accept the sacrifice. Fire falls from the sky, consuming the sacrifice, the stones of the altar itself, the earth and the water in the trench as well. Elijah then orders the deaths of the priests of Baal. Elijah prays earnestly for rain to fall again on the land. Then the rains begin, signaling the end of the famine.</a:t>
            </a:r>
          </a:p>
          <a:p>
            <a:r>
              <a:rPr lang="en-US" sz="1200" b="1" i="0" kern="1200" dirty="0" smtClean="0">
                <a:solidFill>
                  <a:schemeClr val="tx1"/>
                </a:solidFill>
                <a:effectLst/>
                <a:latin typeface="+mn-lt"/>
                <a:ea typeface="+mn-ea"/>
                <a:cs typeface="+mn-cs"/>
              </a:rPr>
              <a:t>Mount </a:t>
            </a:r>
            <a:r>
              <a:rPr lang="en-US" sz="1200" b="1" i="0" kern="1200" dirty="0" err="1" smtClean="0">
                <a:solidFill>
                  <a:schemeClr val="tx1"/>
                </a:solidFill>
                <a:effectLst/>
                <a:latin typeface="+mn-lt"/>
                <a:ea typeface="+mn-ea"/>
                <a:cs typeface="+mn-cs"/>
              </a:rPr>
              <a:t>Horeb</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24" tooltip="Edit section: Mount Horeb"/>
              </a:rPr>
              <a:t>edit</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25" tooltip="Jezebel (Bible)"/>
              </a:rPr>
              <a:t>Jezebel</a:t>
            </a:r>
            <a:r>
              <a:rPr lang="en-US" sz="1200" b="0" i="0" kern="1200" dirty="0" smtClean="0">
                <a:solidFill>
                  <a:schemeClr val="tx1"/>
                </a:solidFill>
                <a:effectLst/>
                <a:latin typeface="+mn-lt"/>
                <a:ea typeface="+mn-ea"/>
                <a:cs typeface="+mn-cs"/>
              </a:rPr>
              <a:t>, enraged that Elijah had ordered the deaths of her priests, threatens to kill Elijah.</a:t>
            </a:r>
            <a:r>
              <a:rPr lang="en-US" sz="1200" b="0" i="0" u="none" strike="noStrike" kern="1200" baseline="30000" dirty="0" smtClean="0">
                <a:solidFill>
                  <a:schemeClr val="tx1"/>
                </a:solidFill>
                <a:effectLst/>
                <a:latin typeface="+mn-lt"/>
                <a:ea typeface="+mn-ea"/>
                <a:cs typeface="+mn-cs"/>
                <a:hlinkClick r:id="rId26"/>
              </a:rPr>
              <a:t>[30]</a:t>
            </a:r>
            <a:r>
              <a:rPr lang="en-US" sz="1200" b="0" i="0" kern="1200" dirty="0" smtClean="0">
                <a:solidFill>
                  <a:schemeClr val="tx1"/>
                </a:solidFill>
                <a:effectLst/>
                <a:latin typeface="+mn-lt"/>
                <a:ea typeface="+mn-ea"/>
                <a:cs typeface="+mn-cs"/>
              </a:rPr>
              <a:t> Later Elijah would prophesize about Jezebel's death, because of her sin. Elijah flees to </a:t>
            </a:r>
            <a:r>
              <a:rPr lang="en-US" sz="1200" b="0" i="0" u="none" strike="noStrike" kern="1200" dirty="0" smtClean="0">
                <a:solidFill>
                  <a:schemeClr val="tx1"/>
                </a:solidFill>
                <a:effectLst/>
                <a:latin typeface="+mn-lt"/>
                <a:ea typeface="+mn-ea"/>
                <a:cs typeface="+mn-cs"/>
                <a:hlinkClick r:id="rId27" tooltip="Beersheba"/>
              </a:rPr>
              <a:t>Beersheba</a:t>
            </a:r>
            <a:r>
              <a:rPr lang="en-US" sz="1200" b="0" i="0" kern="120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hlinkClick r:id="rId28" tooltip="Kingdom of Judah"/>
              </a:rPr>
              <a:t>Judah</a:t>
            </a:r>
            <a:r>
              <a:rPr lang="en-US" sz="1200" b="0" i="0" kern="1200" dirty="0" smtClean="0">
                <a:solidFill>
                  <a:schemeClr val="tx1"/>
                </a:solidFill>
                <a:effectLst/>
                <a:latin typeface="+mn-lt"/>
                <a:ea typeface="+mn-ea"/>
                <a:cs typeface="+mn-cs"/>
              </a:rPr>
              <a:t>, continues alone into the wilderness, and finally sits down under a shrub, praying for death. He falls asleep under the tree; the </a:t>
            </a:r>
            <a:r>
              <a:rPr lang="en-US" sz="1200" b="0" i="0" u="none" strike="noStrike" kern="1200" dirty="0" smtClean="0">
                <a:solidFill>
                  <a:schemeClr val="tx1"/>
                </a:solidFill>
                <a:effectLst/>
                <a:latin typeface="+mn-lt"/>
                <a:ea typeface="+mn-ea"/>
                <a:cs typeface="+mn-cs"/>
                <a:hlinkClick r:id="rId29" tooltip="Angel of the Lord"/>
              </a:rPr>
              <a:t>angel of the Lord</a:t>
            </a:r>
            <a:r>
              <a:rPr lang="en-US" sz="1200" b="0" i="0" kern="1200" dirty="0" smtClean="0">
                <a:solidFill>
                  <a:schemeClr val="tx1"/>
                </a:solidFill>
                <a:effectLst/>
                <a:latin typeface="+mn-lt"/>
                <a:ea typeface="+mn-ea"/>
                <a:cs typeface="+mn-cs"/>
              </a:rPr>
              <a:t> touches him and tells him to wake up and eat. When he awakens he finds bread and a jar of water. He eats, drinks, and goes back to sleep. </a:t>
            </a:r>
            <a:r>
              <a:rPr lang="en-US" sz="1200" b="0" i="0" kern="1200" smtClean="0">
                <a:solidFill>
                  <a:schemeClr val="tx1"/>
                </a:solidFill>
                <a:effectLst/>
                <a:latin typeface="+mn-lt"/>
                <a:ea typeface="+mn-ea"/>
                <a:cs typeface="+mn-cs"/>
              </a:rPr>
              <a:t>The angel comes a second time and tells him to eat and drink because he has a long journey ahead of him.</a:t>
            </a:r>
          </a:p>
          <a:p>
            <a:endParaRPr lang="en-US" dirty="0" smtClean="0"/>
          </a:p>
          <a:p>
            <a:endParaRPr lang="en-US" dirty="0" smtClean="0"/>
          </a:p>
          <a:p>
            <a:r>
              <a:rPr lang="en-US" dirty="0" smtClean="0"/>
              <a:t>Elijah challenges King Ahab (married to </a:t>
            </a:r>
            <a:r>
              <a:rPr lang="en-US" dirty="0" err="1" smtClean="0"/>
              <a:t>Jeezebel</a:t>
            </a:r>
            <a:endParaRPr lang="en-US" dirty="0" smtClean="0"/>
          </a:p>
          <a:p>
            <a:r>
              <a:rPr lang="en-US" dirty="0" smtClean="0"/>
              <a:t>Split the kingdom between them, worshipping and raising prayers to false gods,</a:t>
            </a:r>
            <a:r>
              <a:rPr lang="en-US" baseline="0" dirty="0" smtClean="0"/>
              <a:t> gods </a:t>
            </a:r>
            <a:r>
              <a:rPr lang="en-US" baseline="0" dirty="0" err="1" smtClean="0"/>
              <a:t>wer</a:t>
            </a:r>
            <a:r>
              <a:rPr lang="en-US" baseline="0" dirty="0" smtClean="0"/>
              <a:t> in stone statues in Temple and throughout the lands.</a:t>
            </a:r>
          </a:p>
          <a:p>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14</a:t>
            </a:fld>
            <a:endParaRPr lang="en-NZ"/>
          </a:p>
        </p:txBody>
      </p:sp>
    </p:spTree>
    <p:extLst>
      <p:ext uri="{BB962C8B-B14F-4D97-AF65-F5344CB8AC3E}">
        <p14:creationId xmlns:p14="http://schemas.microsoft.com/office/powerpoint/2010/main" val="65050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19 </a:t>
            </a:r>
            <a:r>
              <a:rPr lang="en-NZ" dirty="0" smtClean="0"/>
              <a:t>Now Ahab told Jezebel everything Elijah had done and how he had killed all the prophets with the sword. </a:t>
            </a:r>
            <a:r>
              <a:rPr lang="en-NZ" b="1" baseline="30000" dirty="0" smtClean="0"/>
              <a:t>2 </a:t>
            </a:r>
            <a:r>
              <a:rPr lang="en-NZ" dirty="0" smtClean="0"/>
              <a:t>So Jezebel sent a messenger to Elijah to say, “May the gods deal with me, be it ever so severely, if by this time tomorrow I do not make your life like that of one of them.”</a:t>
            </a:r>
          </a:p>
          <a:p>
            <a:r>
              <a:rPr lang="en-NZ" b="1" baseline="30000" dirty="0" smtClean="0"/>
              <a:t>3 </a:t>
            </a:r>
            <a:r>
              <a:rPr lang="en-NZ" dirty="0" smtClean="0"/>
              <a:t>Elijah was afraid</a:t>
            </a:r>
            <a:r>
              <a:rPr lang="en-NZ" baseline="30000" dirty="0" smtClean="0"/>
              <a:t>[</a:t>
            </a:r>
            <a:r>
              <a:rPr lang="en-NZ" u="sng" baseline="30000" dirty="0" smtClean="0">
                <a:hlinkClick r:id="rId3" tooltip="See footnote a"/>
              </a:rPr>
              <a:t>a</a:t>
            </a:r>
            <a:r>
              <a:rPr lang="en-NZ" baseline="30000" dirty="0" smtClean="0"/>
              <a:t>]</a:t>
            </a:r>
            <a:r>
              <a:rPr lang="en-NZ" dirty="0" smtClean="0"/>
              <a:t> and ran for his life. When he came to Beersheba in Judah, he left his servant there, </a:t>
            </a:r>
            <a:r>
              <a:rPr lang="en-NZ" b="1" baseline="30000" dirty="0" smtClean="0"/>
              <a:t>4 </a:t>
            </a:r>
            <a:r>
              <a:rPr lang="en-NZ" dirty="0" smtClean="0"/>
              <a:t>while he himself went a day’s journey into the wilderness. He came to a broom bush, sat down under it and prayed that he might die. “I have had enough, </a:t>
            </a:r>
            <a:r>
              <a:rPr lang="en-NZ" cap="small" dirty="0" smtClean="0"/>
              <a:t>Lord</a:t>
            </a:r>
            <a:r>
              <a:rPr lang="en-NZ" dirty="0" smtClean="0"/>
              <a:t>,” he said. “Take my life; I am no better than my ancestors.” </a:t>
            </a:r>
            <a:r>
              <a:rPr lang="en-NZ" b="1" baseline="30000" dirty="0" smtClean="0"/>
              <a:t>5 </a:t>
            </a:r>
            <a:r>
              <a:rPr lang="en-NZ" dirty="0" smtClean="0"/>
              <a:t>Then he lay down under the bush and fell asleep.</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And the word of the </a:t>
            </a:r>
            <a:r>
              <a:rPr lang="en-NZ" sz="1200" kern="1200" cap="small" dirty="0" smtClean="0">
                <a:solidFill>
                  <a:schemeClr val="tx1"/>
                </a:solidFill>
                <a:effectLst/>
                <a:latin typeface="+mn-lt"/>
                <a:ea typeface="+mn-ea"/>
                <a:cs typeface="+mn-cs"/>
              </a:rPr>
              <a:t>Lord</a:t>
            </a:r>
            <a:r>
              <a:rPr lang="en-NZ" sz="1200" kern="1200" dirty="0" smtClean="0">
                <a:solidFill>
                  <a:schemeClr val="tx1"/>
                </a:solidFill>
                <a:effectLst/>
                <a:latin typeface="+mn-lt"/>
                <a:ea typeface="+mn-ea"/>
                <a:cs typeface="+mn-cs"/>
              </a:rPr>
              <a:t> came to him: “What are you doing here, Elijah?”</a:t>
            </a:r>
          </a:p>
          <a:p>
            <a:r>
              <a:rPr lang="en-NZ" sz="1200" b="1" kern="1200" baseline="30000" dirty="0" smtClean="0">
                <a:solidFill>
                  <a:schemeClr val="tx1"/>
                </a:solidFill>
                <a:effectLst/>
                <a:latin typeface="+mn-lt"/>
                <a:ea typeface="+mn-ea"/>
                <a:cs typeface="+mn-cs"/>
              </a:rPr>
              <a:t>10 </a:t>
            </a:r>
            <a:r>
              <a:rPr lang="en-NZ" sz="1200" kern="1200" dirty="0" smtClean="0">
                <a:solidFill>
                  <a:schemeClr val="tx1"/>
                </a:solidFill>
                <a:effectLst/>
                <a:latin typeface="+mn-lt"/>
                <a:ea typeface="+mn-ea"/>
                <a:cs typeface="+mn-cs"/>
              </a:rPr>
              <a:t>He replied, “I have been very zealous for the </a:t>
            </a:r>
            <a:r>
              <a:rPr lang="en-NZ" sz="1200" kern="1200" cap="small" dirty="0" smtClean="0">
                <a:solidFill>
                  <a:schemeClr val="tx1"/>
                </a:solidFill>
                <a:effectLst/>
                <a:latin typeface="+mn-lt"/>
                <a:ea typeface="+mn-ea"/>
                <a:cs typeface="+mn-cs"/>
              </a:rPr>
              <a:t>Lord</a:t>
            </a:r>
            <a:r>
              <a:rPr lang="en-NZ" sz="1200" kern="1200" dirty="0" smtClean="0">
                <a:solidFill>
                  <a:schemeClr val="tx1"/>
                </a:solidFill>
                <a:effectLst/>
                <a:latin typeface="+mn-lt"/>
                <a:ea typeface="+mn-ea"/>
                <a:cs typeface="+mn-cs"/>
              </a:rPr>
              <a:t> God Almighty. The Israelites have rejected your covenant, torn down your altars, and put your prophets to death with the sword. I am the only one left, and now they are trying to kill me too.”</a:t>
            </a:r>
          </a:p>
          <a:p>
            <a:endParaRPr lang="en-US" sz="1200" kern="1200" dirty="0" smtClean="0">
              <a:solidFill>
                <a:schemeClr val="tx1"/>
              </a:solidFill>
              <a:effectLst/>
              <a:latin typeface="+mn-lt"/>
              <a:ea typeface="+mn-ea"/>
              <a:cs typeface="+mn-cs"/>
            </a:endParaRPr>
          </a:p>
          <a:p>
            <a:r>
              <a:rPr lang="en-NZ" sz="1200" b="1" kern="1200" baseline="30000" dirty="0" smtClean="0">
                <a:solidFill>
                  <a:schemeClr val="tx1"/>
                </a:solidFill>
                <a:effectLst/>
                <a:latin typeface="+mn-lt"/>
                <a:ea typeface="+mn-ea"/>
                <a:cs typeface="+mn-cs"/>
              </a:rPr>
              <a:t>15 </a:t>
            </a:r>
            <a:r>
              <a:rPr lang="en-NZ" sz="1200" kern="1200" dirty="0" smtClean="0">
                <a:solidFill>
                  <a:schemeClr val="tx1"/>
                </a:solidFill>
                <a:effectLst/>
                <a:latin typeface="+mn-lt"/>
                <a:ea typeface="+mn-ea"/>
                <a:cs typeface="+mn-cs"/>
              </a:rPr>
              <a:t>The </a:t>
            </a:r>
            <a:r>
              <a:rPr lang="en-NZ" sz="1200" kern="1200" cap="small" dirty="0" smtClean="0">
                <a:solidFill>
                  <a:schemeClr val="tx1"/>
                </a:solidFill>
                <a:effectLst/>
                <a:latin typeface="+mn-lt"/>
                <a:ea typeface="+mn-ea"/>
                <a:cs typeface="+mn-cs"/>
              </a:rPr>
              <a:t>Lord</a:t>
            </a:r>
            <a:r>
              <a:rPr lang="en-NZ" sz="1200" kern="1200" dirty="0" smtClean="0">
                <a:solidFill>
                  <a:schemeClr val="tx1"/>
                </a:solidFill>
                <a:effectLst/>
                <a:latin typeface="+mn-lt"/>
                <a:ea typeface="+mn-ea"/>
                <a:cs typeface="+mn-cs"/>
              </a:rPr>
              <a:t> said to him, “Go back the way you came, and go to the Desert of Damascus. When you get there, anoint </a:t>
            </a:r>
            <a:r>
              <a:rPr lang="en-NZ" sz="1200" kern="1200" dirty="0" err="1" smtClean="0">
                <a:solidFill>
                  <a:schemeClr val="tx1"/>
                </a:solidFill>
                <a:effectLst/>
                <a:latin typeface="+mn-lt"/>
                <a:ea typeface="+mn-ea"/>
                <a:cs typeface="+mn-cs"/>
              </a:rPr>
              <a:t>Hazael</a:t>
            </a:r>
            <a:r>
              <a:rPr lang="en-NZ" sz="1200" kern="1200" dirty="0" smtClean="0">
                <a:solidFill>
                  <a:schemeClr val="tx1"/>
                </a:solidFill>
                <a:effectLst/>
                <a:latin typeface="+mn-lt"/>
                <a:ea typeface="+mn-ea"/>
                <a:cs typeface="+mn-cs"/>
              </a:rPr>
              <a:t> king over Aram. </a:t>
            </a:r>
            <a:r>
              <a:rPr lang="en-NZ" sz="1200" b="1" kern="1200" baseline="30000" dirty="0" smtClean="0">
                <a:solidFill>
                  <a:schemeClr val="tx1"/>
                </a:solidFill>
                <a:effectLst/>
                <a:latin typeface="+mn-lt"/>
                <a:ea typeface="+mn-ea"/>
                <a:cs typeface="+mn-cs"/>
              </a:rPr>
              <a:t>16 </a:t>
            </a:r>
            <a:r>
              <a:rPr lang="en-NZ" sz="1200" kern="1200" dirty="0" smtClean="0">
                <a:solidFill>
                  <a:schemeClr val="tx1"/>
                </a:solidFill>
                <a:effectLst/>
                <a:latin typeface="+mn-lt"/>
                <a:ea typeface="+mn-ea"/>
                <a:cs typeface="+mn-cs"/>
              </a:rPr>
              <a:t>Also, anoint </a:t>
            </a:r>
            <a:r>
              <a:rPr lang="en-NZ" sz="1200" b="1" kern="1200" dirty="0" smtClean="0">
                <a:solidFill>
                  <a:schemeClr val="tx1"/>
                </a:solidFill>
                <a:effectLst/>
                <a:latin typeface="+mn-lt"/>
                <a:ea typeface="+mn-ea"/>
                <a:cs typeface="+mn-cs"/>
              </a:rPr>
              <a:t>Jehu</a:t>
            </a:r>
            <a:r>
              <a:rPr lang="en-NZ" sz="1200" kern="1200" dirty="0" smtClean="0">
                <a:solidFill>
                  <a:schemeClr val="tx1"/>
                </a:solidFill>
                <a:effectLst/>
                <a:latin typeface="+mn-lt"/>
                <a:ea typeface="+mn-ea"/>
                <a:cs typeface="+mn-cs"/>
              </a:rPr>
              <a:t> son of </a:t>
            </a:r>
            <a:r>
              <a:rPr lang="en-NZ" sz="1200" kern="1200" dirty="0" err="1" smtClean="0">
                <a:solidFill>
                  <a:schemeClr val="tx1"/>
                </a:solidFill>
                <a:effectLst/>
                <a:latin typeface="+mn-lt"/>
                <a:ea typeface="+mn-ea"/>
                <a:cs typeface="+mn-cs"/>
              </a:rPr>
              <a:t>Nimshi</a:t>
            </a:r>
            <a:r>
              <a:rPr lang="en-NZ" sz="1200" kern="1200" dirty="0" smtClean="0">
                <a:solidFill>
                  <a:schemeClr val="tx1"/>
                </a:solidFill>
                <a:effectLst/>
                <a:latin typeface="+mn-lt"/>
                <a:ea typeface="+mn-ea"/>
                <a:cs typeface="+mn-cs"/>
              </a:rPr>
              <a:t> king over Israel, and anoint </a:t>
            </a:r>
            <a:r>
              <a:rPr lang="en-NZ" sz="1200" b="1" kern="1200" dirty="0" smtClean="0">
                <a:solidFill>
                  <a:schemeClr val="tx1"/>
                </a:solidFill>
                <a:effectLst/>
                <a:latin typeface="+mn-lt"/>
                <a:ea typeface="+mn-ea"/>
                <a:cs typeface="+mn-cs"/>
              </a:rPr>
              <a:t>Elisha</a:t>
            </a:r>
            <a:r>
              <a:rPr lang="en-NZ" sz="1200" kern="1200" dirty="0" smtClean="0">
                <a:solidFill>
                  <a:schemeClr val="tx1"/>
                </a:solidFill>
                <a:effectLst/>
                <a:latin typeface="+mn-lt"/>
                <a:ea typeface="+mn-ea"/>
                <a:cs typeface="+mn-cs"/>
              </a:rPr>
              <a:t> son of </a:t>
            </a:r>
            <a:r>
              <a:rPr lang="en-NZ" sz="1200" kern="1200" dirty="0" err="1" smtClean="0">
                <a:solidFill>
                  <a:schemeClr val="tx1"/>
                </a:solidFill>
                <a:effectLst/>
                <a:latin typeface="+mn-lt"/>
                <a:ea typeface="+mn-ea"/>
                <a:cs typeface="+mn-cs"/>
              </a:rPr>
              <a:t>Shaphat</a:t>
            </a:r>
            <a:r>
              <a:rPr lang="en-NZ" sz="1200" kern="1200" dirty="0" smtClean="0">
                <a:solidFill>
                  <a:schemeClr val="tx1"/>
                </a:solidFill>
                <a:effectLst/>
                <a:latin typeface="+mn-lt"/>
                <a:ea typeface="+mn-ea"/>
                <a:cs typeface="+mn-cs"/>
              </a:rPr>
              <a:t> from Abel </a:t>
            </a:r>
            <a:r>
              <a:rPr lang="en-NZ" sz="1200" kern="1200" dirty="0" err="1" smtClean="0">
                <a:solidFill>
                  <a:schemeClr val="tx1"/>
                </a:solidFill>
                <a:effectLst/>
                <a:latin typeface="+mn-lt"/>
                <a:ea typeface="+mn-ea"/>
                <a:cs typeface="+mn-cs"/>
              </a:rPr>
              <a:t>Meholah</a:t>
            </a:r>
            <a:r>
              <a:rPr lang="en-NZ" sz="1200" kern="1200" dirty="0" smtClean="0">
                <a:solidFill>
                  <a:schemeClr val="tx1"/>
                </a:solidFill>
                <a:effectLst/>
                <a:latin typeface="+mn-lt"/>
                <a:ea typeface="+mn-ea"/>
                <a:cs typeface="+mn-cs"/>
              </a:rPr>
              <a:t> to succeed you as prophet. </a:t>
            </a:r>
            <a:r>
              <a:rPr lang="en-NZ" sz="1200" b="1" kern="1200" baseline="30000" dirty="0" smtClean="0">
                <a:solidFill>
                  <a:schemeClr val="tx1"/>
                </a:solidFill>
                <a:effectLst/>
                <a:latin typeface="+mn-lt"/>
                <a:ea typeface="+mn-ea"/>
                <a:cs typeface="+mn-cs"/>
              </a:rPr>
              <a:t>1</a:t>
            </a:r>
            <a:endParaRPr lang="en-NZ" sz="1200" kern="1200" dirty="0" smtClean="0">
              <a:solidFill>
                <a:schemeClr val="tx1"/>
              </a:solidFill>
              <a:effectLst/>
              <a:latin typeface="+mn-lt"/>
              <a:ea typeface="+mn-ea"/>
              <a:cs typeface="+mn-cs"/>
            </a:endParaRPr>
          </a:p>
          <a:p>
            <a:r>
              <a:rPr lang="en-NZ" sz="1200" b="1" kern="1200" baseline="300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NZ" sz="1200" b="1" kern="1200" baseline="30000" dirty="0" smtClean="0">
                <a:solidFill>
                  <a:schemeClr val="tx1"/>
                </a:solidFill>
                <a:effectLst/>
                <a:latin typeface="+mn-lt"/>
                <a:ea typeface="+mn-ea"/>
                <a:cs typeface="+mn-cs"/>
              </a:rPr>
              <a:t>7 </a:t>
            </a:r>
            <a:r>
              <a:rPr lang="en-NZ" sz="1200" kern="1200" dirty="0" smtClean="0">
                <a:solidFill>
                  <a:schemeClr val="tx1"/>
                </a:solidFill>
                <a:effectLst/>
                <a:latin typeface="+mn-lt"/>
                <a:ea typeface="+mn-ea"/>
                <a:cs typeface="+mn-cs"/>
              </a:rPr>
              <a:t>Jehu will put to death any who escape the sword of </a:t>
            </a:r>
            <a:r>
              <a:rPr lang="en-NZ" sz="1200" kern="1200" dirty="0" err="1" smtClean="0">
                <a:solidFill>
                  <a:schemeClr val="tx1"/>
                </a:solidFill>
                <a:effectLst/>
                <a:latin typeface="+mn-lt"/>
                <a:ea typeface="+mn-ea"/>
                <a:cs typeface="+mn-cs"/>
              </a:rPr>
              <a:t>Hazael</a:t>
            </a:r>
            <a:r>
              <a:rPr lang="en-NZ" sz="1200" kern="1200" dirty="0" smtClean="0">
                <a:solidFill>
                  <a:schemeClr val="tx1"/>
                </a:solidFill>
                <a:effectLst/>
                <a:latin typeface="+mn-lt"/>
                <a:ea typeface="+mn-ea"/>
                <a:cs typeface="+mn-cs"/>
              </a:rPr>
              <a:t>, and Elisha will put to death any who escape the sword of Jehu. </a:t>
            </a:r>
            <a:r>
              <a:rPr lang="en-NZ" sz="1200" b="1" kern="1200" baseline="30000" dirty="0" smtClean="0">
                <a:solidFill>
                  <a:schemeClr val="tx1"/>
                </a:solidFill>
                <a:effectLst/>
                <a:latin typeface="+mn-lt"/>
                <a:ea typeface="+mn-ea"/>
                <a:cs typeface="+mn-cs"/>
              </a:rPr>
              <a:t>18 </a:t>
            </a:r>
            <a:r>
              <a:rPr lang="en-NZ" sz="1200" kern="1200" dirty="0" smtClean="0">
                <a:solidFill>
                  <a:schemeClr val="tx1"/>
                </a:solidFill>
                <a:effectLst/>
                <a:latin typeface="+mn-lt"/>
                <a:ea typeface="+mn-ea"/>
                <a:cs typeface="+mn-cs"/>
              </a:rPr>
              <a:t>Yet I reserve seven thousand in Israel—all whose knees have not bowed down to Baal and whose mouths have not kissed him.”</a:t>
            </a: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15</a:t>
            </a:fld>
            <a:endParaRPr lang="en-NZ"/>
          </a:p>
        </p:txBody>
      </p:sp>
    </p:spTree>
    <p:extLst>
      <p:ext uri="{BB962C8B-B14F-4D97-AF65-F5344CB8AC3E}">
        <p14:creationId xmlns:p14="http://schemas.microsoft.com/office/powerpoint/2010/main" val="523031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Jesus living fully, in all His glory within us?</a:t>
            </a:r>
          </a:p>
          <a:p>
            <a:r>
              <a:rPr lang="en-US" dirty="0" smtClean="0"/>
              <a:t>Are we living in Jesus times .. With healings</a:t>
            </a:r>
            <a:r>
              <a:rPr lang="en-US" baseline="0" dirty="0" smtClean="0"/>
              <a:t> and deliverances in abundance?</a:t>
            </a:r>
          </a:p>
          <a:p>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16</a:t>
            </a:fld>
            <a:endParaRPr lang="en-NZ"/>
          </a:p>
        </p:txBody>
      </p:sp>
    </p:spTree>
    <p:extLst>
      <p:ext uri="{BB962C8B-B14F-4D97-AF65-F5344CB8AC3E}">
        <p14:creationId xmlns:p14="http://schemas.microsoft.com/office/powerpoint/2010/main" val="379133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John 14</a:t>
            </a:r>
          </a:p>
          <a:p>
            <a:r>
              <a:rPr lang="en-NZ" sz="1800" b="1" dirty="0" smtClean="0">
                <a:solidFill>
                  <a:srgbClr val="FF0000"/>
                </a:solidFill>
              </a:rPr>
              <a:t>If you love me, keep my commands. </a:t>
            </a:r>
            <a:r>
              <a:rPr lang="en-NZ" sz="1800" b="1" baseline="30000" dirty="0" smtClean="0"/>
              <a:t>16 </a:t>
            </a:r>
            <a:r>
              <a:rPr lang="en-NZ" sz="1800" b="1" dirty="0" smtClean="0">
                <a:solidFill>
                  <a:srgbClr val="FF0000"/>
                </a:solidFill>
              </a:rPr>
              <a:t>And I will ask the Father, and he will give you another advocate to help you and be with you forever— </a:t>
            </a:r>
            <a:r>
              <a:rPr lang="en-NZ" sz="1800" b="1" baseline="30000" dirty="0" smtClean="0"/>
              <a:t>17 </a:t>
            </a:r>
            <a:r>
              <a:rPr lang="en-NZ" sz="1800" b="1" dirty="0" smtClean="0">
                <a:solidFill>
                  <a:srgbClr val="FF0000"/>
                </a:solidFill>
              </a:rPr>
              <a:t>the Spirit of truth. </a:t>
            </a:r>
          </a:p>
          <a:p>
            <a:r>
              <a:rPr lang="en-NZ" sz="1800" b="1" dirty="0" smtClean="0">
                <a:solidFill>
                  <a:srgbClr val="FF0000"/>
                </a:solidFill>
              </a:rPr>
              <a:t>The world cannot accept him,  because it neither sees him nor knows him. But you know  him, for he lives with you and</a:t>
            </a:r>
          </a:p>
          <a:p>
            <a:r>
              <a:rPr lang="en-NZ" sz="1800" b="1" dirty="0" smtClean="0">
                <a:solidFill>
                  <a:srgbClr val="FF0000"/>
                </a:solidFill>
              </a:rPr>
              <a:t> will be[</a:t>
            </a:r>
            <a:r>
              <a:rPr lang="en-NZ" sz="1800" b="1" dirty="0" smtClean="0">
                <a:solidFill>
                  <a:srgbClr val="FF0000"/>
                </a:solidFill>
                <a:hlinkClick r:id="rId3" tooltip="See footnote c"/>
              </a:rPr>
              <a:t>c</a:t>
            </a:r>
            <a:r>
              <a:rPr lang="en-NZ" sz="1800" b="1" dirty="0" smtClean="0">
                <a:solidFill>
                  <a:srgbClr val="FF0000"/>
                </a:solidFill>
              </a:rPr>
              <a:t>] in you. </a:t>
            </a:r>
            <a:r>
              <a:rPr lang="en-NZ" sz="1800" b="1" baseline="30000" dirty="0" smtClean="0"/>
              <a:t>18</a:t>
            </a:r>
            <a:r>
              <a:rPr lang="en-NZ" sz="1800" b="1" dirty="0" smtClean="0">
                <a:solidFill>
                  <a:srgbClr val="FF0000"/>
                </a:solidFill>
              </a:rPr>
              <a:t> I will not leave you as orphans;</a:t>
            </a:r>
            <a:r>
              <a:rPr lang="en-NZ" sz="1800" b="1" baseline="30000" dirty="0" smtClean="0"/>
              <a:t>26</a:t>
            </a:r>
            <a:r>
              <a:rPr lang="en-NZ" sz="1800" b="1" dirty="0" smtClean="0">
                <a:solidFill>
                  <a:srgbClr val="FF0000"/>
                </a:solidFill>
              </a:rPr>
              <a:t> But the Advocate, the Holy Spirit, whom the Father will send in my name, will teach you all things and will remind you of everything I have said to you.</a:t>
            </a:r>
          </a:p>
          <a:p>
            <a:endParaRPr lang="en-NZ" dirty="0" smtClean="0"/>
          </a:p>
          <a:p>
            <a:r>
              <a:rPr lang="en-NZ" dirty="0" smtClean="0"/>
              <a:t>Personal and intimate  .. For each one of us.</a:t>
            </a:r>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3</a:t>
            </a:fld>
            <a:endParaRPr lang="en-NZ"/>
          </a:p>
        </p:txBody>
      </p:sp>
    </p:spTree>
    <p:extLst>
      <p:ext uri="{BB962C8B-B14F-4D97-AF65-F5344CB8AC3E}">
        <p14:creationId xmlns:p14="http://schemas.microsoft.com/office/powerpoint/2010/main" val="57951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Ab</a:t>
            </a:r>
          </a:p>
          <a:p>
            <a:r>
              <a:rPr lang="en-NZ" sz="1200" b="1" baseline="30000" dirty="0" smtClean="0"/>
              <a:t>26 </a:t>
            </a:r>
            <a:r>
              <a:rPr lang="en-NZ" sz="1200" dirty="0" smtClean="0"/>
              <a:t>“</a:t>
            </a:r>
            <a:r>
              <a:rPr lang="en-NZ" sz="1200" b="1" dirty="0" smtClean="0">
                <a:solidFill>
                  <a:srgbClr val="FF0000"/>
                </a:solidFill>
              </a:rPr>
              <a:t>When the Advocate comes, whom I will send to you from the Father—the Spirit of truth who goes out from the Father—He will testify about me.</a:t>
            </a:r>
          </a:p>
          <a:p>
            <a:r>
              <a:rPr lang="en-NZ" sz="1200" b="1" dirty="0" smtClean="0"/>
              <a:t>John 16: 13</a:t>
            </a:r>
            <a:r>
              <a:rPr lang="en-NZ" sz="1200" dirty="0" smtClean="0"/>
              <a:t> </a:t>
            </a:r>
          </a:p>
          <a:p>
            <a:r>
              <a:rPr lang="en-NZ" sz="1200" b="1" dirty="0" smtClean="0">
                <a:solidFill>
                  <a:srgbClr val="FF0000"/>
                </a:solidFill>
              </a:rPr>
              <a:t>But when He, the Spirit of truth, comes, He will guide you into all the truth. He will not speak on his own; He will speak only what He hears, and He will tell you what is yet to come. </a:t>
            </a:r>
          </a:p>
          <a:p>
            <a:r>
              <a:rPr lang="en-NZ" sz="1200" b="1" dirty="0" smtClean="0"/>
              <a:t>John 16:14</a:t>
            </a:r>
            <a:r>
              <a:rPr lang="en-NZ" sz="1200" b="1" dirty="0" smtClean="0">
                <a:solidFill>
                  <a:srgbClr val="FF0000"/>
                </a:solidFill>
              </a:rPr>
              <a:t> He will glorify me because it is from me that He will receive what He will make known to you. </a:t>
            </a:r>
          </a:p>
          <a:p>
            <a:r>
              <a:rPr lang="en-NZ" sz="1200" b="1" dirty="0" smtClean="0"/>
              <a:t>John 16:15</a:t>
            </a:r>
            <a:r>
              <a:rPr lang="en-NZ" sz="1200" b="1" dirty="0" smtClean="0">
                <a:solidFill>
                  <a:srgbClr val="FF0000"/>
                </a:solidFill>
              </a:rPr>
              <a:t> All that belongs to the Father is mine.</a:t>
            </a:r>
            <a:r>
              <a:rPr lang="en-NZ" sz="1200" dirty="0" smtClean="0"/>
              <a:t> </a:t>
            </a:r>
            <a:r>
              <a:rPr lang="en-NZ" sz="1200" b="1" dirty="0" smtClean="0">
                <a:solidFill>
                  <a:srgbClr val="FF0000"/>
                </a:solidFill>
              </a:rPr>
              <a:t>That is why I said the Spirit will receive from me what He will make known to you</a:t>
            </a:r>
            <a:r>
              <a:rPr lang="en-NZ" sz="1200" dirty="0" smtClean="0"/>
              <a:t>.”</a:t>
            </a:r>
          </a:p>
          <a:p>
            <a:r>
              <a:rPr lang="en-NZ" dirty="0" smtClean="0"/>
              <a:t>out intimacy with Jesus</a:t>
            </a:r>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4</a:t>
            </a:fld>
            <a:endParaRPr lang="en-NZ"/>
          </a:p>
        </p:txBody>
      </p:sp>
    </p:spTree>
    <p:extLst>
      <p:ext uri="{BB962C8B-B14F-4D97-AF65-F5344CB8AC3E}">
        <p14:creationId xmlns:p14="http://schemas.microsoft.com/office/powerpoint/2010/main" val="322264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On one occasion, while he was eating with them, he gave them this command: “Do not leave Jerusalem, </a:t>
            </a:r>
            <a:r>
              <a:rPr lang="en-NZ" b="1" dirty="0" smtClean="0">
                <a:solidFill>
                  <a:srgbClr val="FF0000"/>
                </a:solidFill>
              </a:rPr>
              <a:t>but wait for the gift my Father promised</a:t>
            </a:r>
            <a:r>
              <a:rPr lang="en-NZ" dirty="0" smtClean="0"/>
              <a:t>, which you have heard me speak about.</a:t>
            </a:r>
            <a:r>
              <a:rPr lang="en-NZ" b="1" baseline="30000" dirty="0" smtClean="0"/>
              <a:t>5 </a:t>
            </a:r>
            <a:r>
              <a:rPr lang="en-NZ" dirty="0" smtClean="0"/>
              <a:t>For John baptized with water, but in a few days you will be </a:t>
            </a:r>
            <a:r>
              <a:rPr lang="en-NZ" b="1" dirty="0" smtClean="0">
                <a:solidFill>
                  <a:srgbClr val="FF0000"/>
                </a:solidFill>
              </a:rPr>
              <a:t>baptized with the Holy Spirit</a:t>
            </a:r>
            <a:r>
              <a:rPr lang="en-NZ" b="1" dirty="0" smtClean="0"/>
              <a:t>.”</a:t>
            </a:r>
          </a:p>
          <a:p>
            <a:endParaRPr lang="en-NZ" dirty="0" smtClean="0"/>
          </a:p>
          <a:p>
            <a:r>
              <a:rPr lang="en-NZ" b="1" baseline="30000" dirty="0" smtClean="0"/>
              <a:t> </a:t>
            </a:r>
            <a:r>
              <a:rPr lang="en-NZ" dirty="0" smtClean="0"/>
              <a:t>Then they gathered around him and asked him, “Lord, are you at this time going to restore the kingdom to Israel?”</a:t>
            </a:r>
          </a:p>
          <a:p>
            <a:r>
              <a:rPr lang="en-NZ" b="1" baseline="30000" dirty="0" smtClean="0"/>
              <a:t>7 </a:t>
            </a:r>
            <a:r>
              <a:rPr lang="en-NZ" dirty="0" smtClean="0"/>
              <a:t>He said to them: “It is not for you to know the times or dates the Father has set by his own authority.</a:t>
            </a:r>
          </a:p>
          <a:p>
            <a:r>
              <a:rPr lang="en-NZ" dirty="0" smtClean="0"/>
              <a:t> </a:t>
            </a:r>
            <a:r>
              <a:rPr lang="en-NZ" b="1" baseline="30000" dirty="0" smtClean="0"/>
              <a:t>8 </a:t>
            </a:r>
            <a:r>
              <a:rPr lang="en-NZ" b="1" dirty="0" smtClean="0">
                <a:solidFill>
                  <a:srgbClr val="FF0000"/>
                </a:solidFill>
              </a:rPr>
              <a:t>But you will receive power when </a:t>
            </a:r>
          </a:p>
          <a:p>
            <a:r>
              <a:rPr lang="en-NZ" b="1" dirty="0" smtClean="0">
                <a:solidFill>
                  <a:srgbClr val="FF0000"/>
                </a:solidFill>
              </a:rPr>
              <a:t>the Holy Spirit comes on you;</a:t>
            </a:r>
            <a:r>
              <a:rPr lang="en-NZ" dirty="0" smtClean="0"/>
              <a:t> and </a:t>
            </a:r>
          </a:p>
          <a:p>
            <a:r>
              <a:rPr lang="en-NZ" dirty="0" smtClean="0"/>
              <a:t>you will be my witnesses in Jerusalem, </a:t>
            </a:r>
          </a:p>
          <a:p>
            <a:r>
              <a:rPr lang="en-NZ" dirty="0" smtClean="0"/>
              <a:t>and in all Judea and Samaria, and to the </a:t>
            </a:r>
          </a:p>
          <a:p>
            <a:r>
              <a:rPr lang="en-NZ" dirty="0" smtClean="0"/>
              <a:t>ends of the earth.”</a:t>
            </a:r>
          </a:p>
          <a:p>
            <a:r>
              <a:rPr lang="en-US" sz="1600" b="1" dirty="0" smtClean="0"/>
              <a:t>Not fully a covering, but an empowering</a:t>
            </a:r>
            <a:endParaRPr lang="en-NZ" sz="1600" b="1" dirty="0" smtClean="0"/>
          </a:p>
          <a:p>
            <a:endParaRPr lang="en-NZ" dirty="0" smtClean="0"/>
          </a:p>
          <a:p>
            <a:endParaRPr lang="en-NZ" dirty="0" smtClean="0"/>
          </a:p>
          <a:p>
            <a:r>
              <a:rPr lang="en-NZ" dirty="0" smtClean="0"/>
              <a:t>The movement is His, from Him and of Him</a:t>
            </a:r>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5</a:t>
            </a:fld>
            <a:endParaRPr lang="en-NZ"/>
          </a:p>
        </p:txBody>
      </p:sp>
    </p:spTree>
    <p:extLst>
      <p:ext uri="{BB962C8B-B14F-4D97-AF65-F5344CB8AC3E}">
        <p14:creationId xmlns:p14="http://schemas.microsoft.com/office/powerpoint/2010/main" val="256263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Who is</a:t>
            </a:r>
            <a:r>
              <a:rPr lang="en-NZ" baseline="0" dirty="0" smtClean="0"/>
              <a:t> aware of the gifts of the Spirit which you have personally received?</a:t>
            </a:r>
          </a:p>
          <a:p>
            <a:r>
              <a:rPr lang="en-NZ" baseline="0" dirty="0" smtClean="0"/>
              <a:t>Who speaks in tongues, how often (hourly, daily, frequently, occasionally.</a:t>
            </a:r>
          </a:p>
          <a:p>
            <a:r>
              <a:rPr lang="en-NZ" baseline="0" dirty="0" smtClean="0"/>
              <a:t>Who has interpretation of the </a:t>
            </a:r>
            <a:r>
              <a:rPr lang="en-NZ" baseline="0" dirty="0" err="1" smtClean="0"/>
              <a:t>tonguse</a:t>
            </a:r>
            <a:r>
              <a:rPr lang="en-NZ" baseline="0" dirty="0" smtClean="0"/>
              <a:t> they and </a:t>
            </a:r>
            <a:r>
              <a:rPr lang="en-NZ" baseline="0" smtClean="0"/>
              <a:t>others speak.</a:t>
            </a:r>
          </a:p>
          <a:p>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6</a:t>
            </a:fld>
            <a:endParaRPr lang="en-NZ"/>
          </a:p>
        </p:txBody>
      </p:sp>
    </p:spTree>
    <p:extLst>
      <p:ext uri="{BB962C8B-B14F-4D97-AF65-F5344CB8AC3E}">
        <p14:creationId xmlns:p14="http://schemas.microsoft.com/office/powerpoint/2010/main" val="72888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Gifts and fruits go together – they represent the characteristics of the Holy Spirit.</a:t>
            </a:r>
          </a:p>
          <a:p>
            <a:r>
              <a:rPr lang="en-NZ" dirty="0" smtClean="0"/>
              <a:t>Can’t or shouldn’t have one without the other!</a:t>
            </a:r>
          </a:p>
          <a:p>
            <a:r>
              <a:rPr lang="en-NZ" dirty="0" smtClean="0"/>
              <a:t>Recognise the </a:t>
            </a:r>
            <a:r>
              <a:rPr lang="en-NZ" dirty="0" err="1" smtClean="0"/>
              <a:t>devlopment</a:t>
            </a:r>
            <a:r>
              <a:rPr lang="en-NZ" dirty="0" smtClean="0"/>
              <a:t> of these fruits in you and your life</a:t>
            </a:r>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8</a:t>
            </a:fld>
            <a:endParaRPr lang="en-NZ"/>
          </a:p>
        </p:txBody>
      </p:sp>
    </p:spTree>
    <p:extLst>
      <p:ext uri="{BB962C8B-B14F-4D97-AF65-F5344CB8AC3E}">
        <p14:creationId xmlns:p14="http://schemas.microsoft.com/office/powerpoint/2010/main" val="804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 all need to expect, seek, and use His package of gifts for us</a:t>
            </a:r>
          </a:p>
          <a:p>
            <a:r>
              <a:rPr lang="en-US" dirty="0" err="1" smtClean="0"/>
              <a:t>Heb</a:t>
            </a:r>
            <a:r>
              <a:rPr lang="en-US" dirty="0" smtClean="0"/>
              <a:t> 2:4</a:t>
            </a:r>
          </a:p>
          <a:p>
            <a:r>
              <a:rPr lang="en-US" dirty="0" smtClean="0"/>
              <a:t> </a:t>
            </a:r>
            <a:r>
              <a:rPr lang="en-US" sz="1200" b="0" i="0" kern="1200" dirty="0" smtClean="0">
                <a:solidFill>
                  <a:schemeClr val="tx1"/>
                </a:solidFill>
                <a:effectLst/>
                <a:latin typeface="+mn-lt"/>
                <a:ea typeface="+mn-ea"/>
                <a:cs typeface="+mn-cs"/>
              </a:rPr>
              <a:t>God also testified to it by signs, wonders and various miracles, and by gifts of the Holy Spirit distributed </a:t>
            </a:r>
          </a:p>
          <a:p>
            <a:r>
              <a:rPr lang="en-US" sz="1200" b="0" i="0" kern="1200" dirty="0" smtClean="0">
                <a:solidFill>
                  <a:schemeClr val="tx1"/>
                </a:solidFill>
                <a:effectLst/>
                <a:latin typeface="+mn-lt"/>
                <a:ea typeface="+mn-ea"/>
                <a:cs typeface="+mn-cs"/>
              </a:rPr>
              <a:t>1 Tim 4:14</a:t>
            </a:r>
          </a:p>
          <a:p>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Neglect not the gift that is in thee, which was given thee by prophecy, with the laying on of the hands of the presbytery. 15 Meditate upon these things; give thyself wholly to them; that thy profiting may appear to all. 16 Take heed unto thyself, and unto the doctrine; continue in them: for in doing this thou shalt both save thyself, and them that hear thee.</a:t>
            </a:r>
          </a:p>
          <a:p>
            <a:r>
              <a:rPr lang="en-US" sz="1200" b="0" i="0" kern="1200" dirty="0" smtClean="0">
                <a:solidFill>
                  <a:schemeClr val="tx1"/>
                </a:solidFill>
                <a:effectLst/>
                <a:latin typeface="+mn-lt"/>
                <a:ea typeface="+mn-ea"/>
                <a:cs typeface="+mn-cs"/>
              </a:rPr>
              <a:t>1 Peter 4:10  </a:t>
            </a:r>
          </a:p>
          <a:p>
            <a:r>
              <a:rPr lang="en-US" sz="1200" b="0" i="0" kern="1200" dirty="0" smtClean="0">
                <a:solidFill>
                  <a:schemeClr val="tx1"/>
                </a:solidFill>
                <a:effectLst/>
                <a:latin typeface="+mn-lt"/>
                <a:ea typeface="+mn-ea"/>
                <a:cs typeface="+mn-cs"/>
              </a:rPr>
              <a:t>"Each of you should use whatever gift you have received to serve others, as faithful stewards of God's grace in its various forms</a:t>
            </a:r>
          </a:p>
        </p:txBody>
      </p:sp>
      <p:sp>
        <p:nvSpPr>
          <p:cNvPr id="4" name="Slide Number Placeholder 3"/>
          <p:cNvSpPr>
            <a:spLocks noGrp="1"/>
          </p:cNvSpPr>
          <p:nvPr>
            <p:ph type="sldNum" sz="quarter" idx="10"/>
          </p:nvPr>
        </p:nvSpPr>
        <p:spPr/>
        <p:txBody>
          <a:bodyPr/>
          <a:lstStyle/>
          <a:p>
            <a:fld id="{9124084F-087B-4A87-B06C-F19E3FA00D9A}" type="slidenum">
              <a:rPr lang="en-NZ" smtClean="0"/>
              <a:t>9</a:t>
            </a:fld>
            <a:endParaRPr lang="en-NZ"/>
          </a:p>
        </p:txBody>
      </p:sp>
    </p:spTree>
    <p:extLst>
      <p:ext uri="{BB962C8B-B14F-4D97-AF65-F5344CB8AC3E}">
        <p14:creationId xmlns:p14="http://schemas.microsoft.com/office/powerpoint/2010/main" val="65248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2 Corinthians 6:1</a:t>
            </a:r>
            <a:r>
              <a:rPr lang="en-US" sz="1200" b="0" i="0" kern="1200" dirty="0" smtClean="0">
                <a:solidFill>
                  <a:schemeClr val="tx1"/>
                </a:solidFill>
                <a:effectLst/>
                <a:latin typeface="+mn-lt"/>
                <a:ea typeface="+mn-ea"/>
                <a:cs typeface="+mn-cs"/>
              </a:rPr>
              <a:t> 6 As God's co-workers we urge you not to receive God's grace in vain.</a:t>
            </a: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Revelation 2</a:t>
            </a:r>
            <a:r>
              <a:rPr lang="en-US" dirty="0" smtClean="0"/>
              <a:t>1"To the angel </a:t>
            </a:r>
            <a:r>
              <a:rPr lang="en-US" baseline="30000" dirty="0" smtClean="0"/>
              <a:t>[</a:t>
            </a:r>
            <a:r>
              <a:rPr lang="en-US" baseline="30000" dirty="0" smtClean="0">
                <a:hlinkClick r:id="rId3"/>
              </a:rPr>
              <a:t>1</a:t>
            </a:r>
            <a:r>
              <a:rPr lang="en-US" baseline="30000" dirty="0" smtClean="0"/>
              <a:t>]</a:t>
            </a:r>
            <a:r>
              <a:rPr lang="en-US" dirty="0" smtClean="0"/>
              <a:t> of the church in Ephesus write: These are the words of him who holds the seven stars in his right hand and walks among the seven golden </a:t>
            </a:r>
            <a:r>
              <a:rPr lang="en-US" b="1" dirty="0" smtClean="0"/>
              <a:t>lampstands:  2I know your deeds, your hard work and your perseverance</a:t>
            </a:r>
          </a:p>
          <a:p>
            <a:r>
              <a:rPr lang="en-US" dirty="0" smtClean="0"/>
              <a:t/>
            </a:r>
            <a:br>
              <a:rPr lang="en-US" dirty="0" smtClean="0"/>
            </a:br>
            <a:r>
              <a:rPr lang="en-US" b="1" dirty="0" smtClean="0"/>
              <a:t>Rev 2:18</a:t>
            </a:r>
          </a:p>
          <a:p>
            <a:r>
              <a:rPr lang="en-US" dirty="0" smtClean="0"/>
              <a:t>"To the angel of the church in Thyatira write: These are the words of the Son of God, whose eyes are like blazing fire and whose feet are like burnished </a:t>
            </a:r>
            <a:r>
              <a:rPr lang="en-US" b="1" dirty="0" smtClean="0"/>
              <a:t>bronze.19I know your deeds, your love and faith, your service and perseverance, and that you are now doing </a:t>
            </a:r>
            <a:r>
              <a:rPr lang="en-US" dirty="0" smtClean="0"/>
              <a:t>more than you did at first.</a:t>
            </a:r>
          </a:p>
          <a:p>
            <a:endParaRPr lang="en-US" b="1" dirty="0" smtClean="0"/>
          </a:p>
          <a:p>
            <a:r>
              <a:rPr lang="en-US" sz="1200" b="0" i="0" u="none" strike="noStrike" kern="1200" dirty="0" smtClean="0">
                <a:solidFill>
                  <a:schemeClr val="tx1"/>
                </a:solidFill>
                <a:effectLst/>
                <a:latin typeface="+mn-lt"/>
                <a:ea typeface="+mn-ea"/>
                <a:cs typeface="+mn-cs"/>
                <a:hlinkClick r:id="rId4"/>
              </a:rPr>
              <a:t>Matthew 7:21-23 </a:t>
            </a:r>
            <a:r>
              <a:rPr lang="en-US" sz="1200" b="1" i="0" kern="1200" dirty="0" smtClean="0">
                <a:solidFill>
                  <a:schemeClr val="tx1"/>
                </a:solidFill>
                <a:effectLst/>
                <a:latin typeface="+mn-lt"/>
                <a:ea typeface="+mn-ea"/>
                <a:cs typeface="+mn-cs"/>
              </a:rPr>
              <a:t>I Never Knew You</a:t>
            </a:r>
            <a:r>
              <a:rPr lang="en-US" sz="1200" b="0" i="0" kern="1200" dirty="0" smtClean="0">
                <a:solidFill>
                  <a:schemeClr val="tx1"/>
                </a:solidFill>
                <a:effectLst/>
                <a:latin typeface="+mn-lt"/>
                <a:ea typeface="+mn-ea"/>
                <a:cs typeface="+mn-cs"/>
              </a:rPr>
              <a:t> - “Not everyone who says to Me, 'Lord, Lord,' shall enter the kingdom of heaven, </a:t>
            </a:r>
            <a:r>
              <a:rPr lang="en-US" sz="1200" b="1" i="0" kern="1200" dirty="0" smtClean="0">
                <a:solidFill>
                  <a:schemeClr val="tx1"/>
                </a:solidFill>
                <a:effectLst/>
                <a:latin typeface="+mn-lt"/>
                <a:ea typeface="+mn-ea"/>
                <a:cs typeface="+mn-cs"/>
              </a:rPr>
              <a:t>but he who does the will of My Father in heaven</a:t>
            </a:r>
          </a:p>
          <a:p>
            <a:endParaRPr lang="en-NZ" b="1" dirty="0" smtClean="0"/>
          </a:p>
          <a:p>
            <a:endParaRPr lang="en-NZ" dirty="0" smtClean="0"/>
          </a:p>
          <a:p>
            <a:r>
              <a:rPr lang="en-NZ" dirty="0" smtClean="0"/>
              <a:t>A present a gift ..refused</a:t>
            </a:r>
          </a:p>
          <a:p>
            <a:r>
              <a:rPr lang="en-US" dirty="0" smtClean="0"/>
              <a:t>Hearts  .. Not works,</a:t>
            </a:r>
          </a:p>
          <a:p>
            <a:r>
              <a:rPr lang="en-US" dirty="0" smtClean="0"/>
              <a:t>Covering and</a:t>
            </a:r>
            <a:r>
              <a:rPr lang="en-US" baseline="0" dirty="0" smtClean="0"/>
              <a:t> forgiveness, not empowerment</a:t>
            </a:r>
            <a:endParaRPr lang="en-NZ" dirty="0"/>
          </a:p>
        </p:txBody>
      </p:sp>
      <p:sp>
        <p:nvSpPr>
          <p:cNvPr id="4" name="Slide Number Placeholder 3"/>
          <p:cNvSpPr>
            <a:spLocks noGrp="1"/>
          </p:cNvSpPr>
          <p:nvPr>
            <p:ph type="sldNum" sz="quarter" idx="10"/>
          </p:nvPr>
        </p:nvSpPr>
        <p:spPr/>
        <p:txBody>
          <a:bodyPr/>
          <a:lstStyle/>
          <a:p>
            <a:fld id="{9124084F-087B-4A87-B06C-F19E3FA00D9A}" type="slidenum">
              <a:rPr lang="en-NZ" smtClean="0"/>
              <a:t>10</a:t>
            </a:fld>
            <a:endParaRPr lang="en-NZ"/>
          </a:p>
        </p:txBody>
      </p:sp>
    </p:spTree>
    <p:extLst>
      <p:ext uri="{BB962C8B-B14F-4D97-AF65-F5344CB8AC3E}">
        <p14:creationId xmlns:p14="http://schemas.microsoft.com/office/powerpoint/2010/main" val="149466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smtClean="0"/>
              <a:t>In Damascus there was a disciple named Ananias. The Lord called to him in a vision, “Ananias!” “Yes, Lord,” he answered.</a:t>
            </a:r>
          </a:p>
          <a:p>
            <a:r>
              <a:rPr lang="en-NZ" sz="1400" b="1" baseline="30000" dirty="0" smtClean="0"/>
              <a:t>11 </a:t>
            </a:r>
            <a:r>
              <a:rPr lang="en-NZ" sz="1400" dirty="0" smtClean="0"/>
              <a:t>The Lord told him, “Go to the house of Judas on Straight Street and ask for a man from Tarsus named Saul, for he is praying. </a:t>
            </a:r>
            <a:r>
              <a:rPr lang="en-NZ" sz="1400" b="1" baseline="30000" dirty="0" smtClean="0"/>
              <a:t>12 </a:t>
            </a:r>
            <a:r>
              <a:rPr lang="en-NZ" sz="1400" dirty="0" smtClean="0"/>
              <a:t>In a vision he has seen a man named Ananias come and place his hands on him to restore his sight.”</a:t>
            </a:r>
          </a:p>
          <a:p>
            <a:r>
              <a:rPr lang="en-NZ" sz="1400" dirty="0" smtClean="0"/>
              <a:t>H</a:t>
            </a:r>
          </a:p>
          <a:p>
            <a:endParaRPr lang="en-NZ"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400" b="1" baseline="30000" dirty="0" smtClean="0"/>
              <a:t>15 </a:t>
            </a:r>
            <a:r>
              <a:rPr lang="en-NZ" sz="1400" dirty="0" smtClean="0"/>
              <a:t>But the Lord said to Ananias, “Go! This man is my chosen instrument to proclaim my name to the Gentiles and their kings and to the people of Israel. </a:t>
            </a:r>
            <a:r>
              <a:rPr lang="en-NZ" sz="1400" b="1" baseline="30000" dirty="0" smtClean="0"/>
              <a:t>16 </a:t>
            </a:r>
            <a:r>
              <a:rPr lang="en-NZ" sz="1400" dirty="0" smtClean="0"/>
              <a:t>I will show him how much he must suffer for my name.”</a:t>
            </a:r>
          </a:p>
          <a:p>
            <a:r>
              <a:rPr lang="en-NZ" sz="1400" dirty="0" smtClean="0"/>
              <a:t>at we know could hinder</a:t>
            </a:r>
            <a:r>
              <a:rPr lang="en-NZ" sz="1400" baseline="0" dirty="0" smtClean="0"/>
              <a:t> our reaching out </a:t>
            </a:r>
            <a:endParaRPr lang="en-NZ" sz="1400" dirty="0"/>
          </a:p>
        </p:txBody>
      </p:sp>
      <p:sp>
        <p:nvSpPr>
          <p:cNvPr id="4" name="Slide Number Placeholder 3"/>
          <p:cNvSpPr>
            <a:spLocks noGrp="1"/>
          </p:cNvSpPr>
          <p:nvPr>
            <p:ph type="sldNum" sz="quarter" idx="10"/>
          </p:nvPr>
        </p:nvSpPr>
        <p:spPr/>
        <p:txBody>
          <a:bodyPr/>
          <a:lstStyle/>
          <a:p>
            <a:fld id="{9124084F-087B-4A87-B06C-F19E3FA00D9A}" type="slidenum">
              <a:rPr lang="en-NZ" smtClean="0"/>
              <a:t>11</a:t>
            </a:fld>
            <a:endParaRPr lang="en-NZ"/>
          </a:p>
        </p:txBody>
      </p:sp>
    </p:spTree>
    <p:extLst>
      <p:ext uri="{BB962C8B-B14F-4D97-AF65-F5344CB8AC3E}">
        <p14:creationId xmlns:p14="http://schemas.microsoft.com/office/powerpoint/2010/main" val="222768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222D0467-B864-4257-9A11-CB4E96727F22}" type="datetimeFigureOut">
              <a:rPr lang="en-NZ" smtClean="0"/>
              <a:t>16/09/2019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381655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22D0467-B864-4257-9A11-CB4E96727F22}" type="datetimeFigureOut">
              <a:rPr lang="en-NZ" smtClean="0"/>
              <a:t>16/09/2019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60905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22D0467-B864-4257-9A11-CB4E96727F22}" type="datetimeFigureOut">
              <a:rPr lang="en-NZ" smtClean="0"/>
              <a:t>16/09/2019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254575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222D0467-B864-4257-9A11-CB4E96727F22}" type="datetimeFigureOut">
              <a:rPr lang="en-NZ" smtClean="0"/>
              <a:t>16/09/2019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291797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D0467-B864-4257-9A11-CB4E96727F22}" type="datetimeFigureOut">
              <a:rPr lang="en-NZ" smtClean="0"/>
              <a:t>16/09/2019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368678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22D0467-B864-4257-9A11-CB4E96727F22}" type="datetimeFigureOut">
              <a:rPr lang="en-NZ" smtClean="0"/>
              <a:t>16/09/2019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143630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222D0467-B864-4257-9A11-CB4E96727F22}" type="datetimeFigureOut">
              <a:rPr lang="en-NZ" smtClean="0"/>
              <a:t>16/09/2019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291272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222D0467-B864-4257-9A11-CB4E96727F22}" type="datetimeFigureOut">
              <a:rPr lang="en-NZ" smtClean="0"/>
              <a:t>16/09/2019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190753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D0467-B864-4257-9A11-CB4E96727F22}" type="datetimeFigureOut">
              <a:rPr lang="en-NZ" smtClean="0"/>
              <a:t>16/09/2019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6059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D0467-B864-4257-9A11-CB4E96727F22}" type="datetimeFigureOut">
              <a:rPr lang="en-NZ" smtClean="0"/>
              <a:t>16/09/2019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341595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D0467-B864-4257-9A11-CB4E96727F22}" type="datetimeFigureOut">
              <a:rPr lang="en-NZ" smtClean="0"/>
              <a:t>16/09/2019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971FA49-B76C-4972-8906-582005E54E92}" type="slidenum">
              <a:rPr lang="en-NZ" smtClean="0"/>
              <a:t>‹#›</a:t>
            </a:fld>
            <a:endParaRPr lang="en-NZ"/>
          </a:p>
        </p:txBody>
      </p:sp>
    </p:spTree>
    <p:extLst>
      <p:ext uri="{BB962C8B-B14F-4D97-AF65-F5344CB8AC3E}">
        <p14:creationId xmlns:p14="http://schemas.microsoft.com/office/powerpoint/2010/main" val="15368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D0467-B864-4257-9A11-CB4E96727F22}" type="datetimeFigureOut">
              <a:rPr lang="en-NZ" smtClean="0"/>
              <a:t>16/09/2019</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FA49-B76C-4972-8906-582005E54E92}" type="slidenum">
              <a:rPr lang="en-NZ" smtClean="0"/>
              <a:t>‹#›</a:t>
            </a:fld>
            <a:endParaRPr lang="en-NZ"/>
          </a:p>
        </p:txBody>
      </p:sp>
    </p:spTree>
    <p:extLst>
      <p:ext uri="{BB962C8B-B14F-4D97-AF65-F5344CB8AC3E}">
        <p14:creationId xmlns:p14="http://schemas.microsoft.com/office/powerpoint/2010/main" val="3290711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iblegateway.com/passage/?search=1%20Corinthians%2012&amp;version=NIV#fen-NIV-28645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iblegateway.com/passage/?search=1%20Corinthians%2012&amp;version=NIV#fen-NIV-28645b"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1944215"/>
          </a:xfrm>
        </p:spPr>
        <p:txBody>
          <a:bodyPr/>
          <a:lstStyle/>
          <a:p>
            <a:r>
              <a:rPr lang="en-NZ" b="1" dirty="0" smtClean="0">
                <a:solidFill>
                  <a:srgbClr val="FF0000"/>
                </a:solidFill>
              </a:rPr>
              <a:t>Gifts and fruits of the Holy Spirit</a:t>
            </a:r>
            <a:endParaRPr lang="en-NZ" b="1" dirty="0">
              <a:solidFill>
                <a:srgbClr val="FF0000"/>
              </a:solidFill>
            </a:endParaRPr>
          </a:p>
        </p:txBody>
      </p:sp>
      <p:sp>
        <p:nvSpPr>
          <p:cNvPr id="3" name="Subtitle 2"/>
          <p:cNvSpPr>
            <a:spLocks noGrp="1"/>
          </p:cNvSpPr>
          <p:nvPr>
            <p:ph type="subTitle" idx="1"/>
          </p:nvPr>
        </p:nvSpPr>
        <p:spPr>
          <a:xfrm>
            <a:off x="1371600" y="3429000"/>
            <a:ext cx="6400800" cy="1656184"/>
          </a:xfrm>
        </p:spPr>
        <p:txBody>
          <a:bodyPr/>
          <a:lstStyle/>
          <a:p>
            <a:r>
              <a:rPr lang="en-NZ" b="1" dirty="0" smtClean="0">
                <a:solidFill>
                  <a:srgbClr val="0070C0"/>
                </a:solidFill>
              </a:rPr>
              <a:t>Te </a:t>
            </a:r>
            <a:r>
              <a:rPr lang="en-NZ" b="1" dirty="0" err="1" smtClean="0">
                <a:solidFill>
                  <a:srgbClr val="0070C0"/>
                </a:solidFill>
              </a:rPr>
              <a:t>Puna</a:t>
            </a:r>
            <a:r>
              <a:rPr lang="en-NZ" b="1" dirty="0" smtClean="0">
                <a:solidFill>
                  <a:srgbClr val="0070C0"/>
                </a:solidFill>
              </a:rPr>
              <a:t> O Wai Ora 2019;</a:t>
            </a:r>
          </a:p>
          <a:p>
            <a:r>
              <a:rPr lang="en-NZ" b="1" dirty="0" smtClean="0">
                <a:solidFill>
                  <a:srgbClr val="0070C0"/>
                </a:solidFill>
              </a:rPr>
              <a:t>Bernie Townsend</a:t>
            </a:r>
            <a:endParaRPr lang="en-NZ" b="1"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286" y="4653136"/>
            <a:ext cx="26098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08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solidFill>
                  <a:srgbClr val="0070C0"/>
                </a:solidFill>
              </a:rPr>
              <a:t>Hindrances to using the Gifts of the Holy Spirit</a:t>
            </a:r>
            <a:endParaRPr lang="en-NZ"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67508" y="3933056"/>
            <a:ext cx="345638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843" y="1628800"/>
            <a:ext cx="206692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15616" y="3105835"/>
            <a:ext cx="3816424" cy="923330"/>
          </a:xfrm>
          <a:prstGeom prst="rect">
            <a:avLst/>
          </a:prstGeom>
        </p:spPr>
        <p:txBody>
          <a:bodyPr wrap="square">
            <a:spAutoFit/>
          </a:bodyPr>
          <a:lstStyle/>
          <a:p>
            <a:r>
              <a:rPr lang="en-US" b="1" dirty="0"/>
              <a:t>2 </a:t>
            </a:r>
            <a:r>
              <a:rPr lang="en-US" b="1" dirty="0" err="1"/>
              <a:t>Corr</a:t>
            </a:r>
            <a:r>
              <a:rPr lang="en-US" b="1" dirty="0"/>
              <a:t> 6:1</a:t>
            </a:r>
          </a:p>
          <a:p>
            <a:r>
              <a:rPr lang="en-US" b="1" dirty="0"/>
              <a:t>Rev 2:1; </a:t>
            </a:r>
            <a:r>
              <a:rPr lang="en-US" b="1" dirty="0" smtClean="0"/>
              <a:t>2:18</a:t>
            </a:r>
          </a:p>
          <a:p>
            <a:r>
              <a:rPr lang="en-US" b="1" dirty="0" smtClean="0"/>
              <a:t>Matt 7; 21-23</a:t>
            </a:r>
            <a:endParaRPr lang="en-NZ" b="1" dirty="0"/>
          </a:p>
        </p:txBody>
      </p:sp>
    </p:spTree>
    <p:extLst>
      <p:ext uri="{BB962C8B-B14F-4D97-AF65-F5344CB8AC3E}">
        <p14:creationId xmlns:p14="http://schemas.microsoft.com/office/powerpoint/2010/main" val="233304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512168"/>
          </a:xfrm>
        </p:spPr>
        <p:txBody>
          <a:bodyPr>
            <a:normAutofit fontScale="90000"/>
          </a:bodyPr>
          <a:lstStyle/>
          <a:p>
            <a:pPr lvl="0"/>
            <a:r>
              <a:rPr lang="en-NZ" dirty="0"/>
              <a:t/>
            </a:r>
            <a:br>
              <a:rPr lang="en-NZ" dirty="0"/>
            </a:br>
            <a:r>
              <a:rPr lang="en-NZ" dirty="0" smtClean="0"/>
              <a:t>1. </a:t>
            </a:r>
            <a:r>
              <a:rPr lang="en-NZ" b="1" dirty="0" smtClean="0">
                <a:solidFill>
                  <a:srgbClr val="0070C0"/>
                </a:solidFill>
              </a:rPr>
              <a:t>Things </a:t>
            </a:r>
            <a:r>
              <a:rPr lang="en-NZ" b="1" dirty="0">
                <a:solidFill>
                  <a:srgbClr val="0070C0"/>
                </a:solidFill>
              </a:rPr>
              <a:t>we already know about people or </a:t>
            </a:r>
            <a:r>
              <a:rPr lang="en-NZ" b="1" dirty="0" smtClean="0">
                <a:solidFill>
                  <a:srgbClr val="0070C0"/>
                </a:solidFill>
              </a:rPr>
              <a:t>circumstances - Ananias</a:t>
            </a:r>
            <a:r>
              <a:rPr lang="en-NZ" dirty="0"/>
              <a:t/>
            </a:r>
            <a:br>
              <a:rPr lang="en-NZ" dirty="0"/>
            </a:br>
            <a:endParaRPr lang="en-NZ" dirty="0"/>
          </a:p>
        </p:txBody>
      </p:sp>
      <p:sp>
        <p:nvSpPr>
          <p:cNvPr id="3" name="Content Placeholder 2"/>
          <p:cNvSpPr>
            <a:spLocks noGrp="1"/>
          </p:cNvSpPr>
          <p:nvPr>
            <p:ph idx="1"/>
          </p:nvPr>
        </p:nvSpPr>
        <p:spPr>
          <a:xfrm>
            <a:off x="457200" y="1412776"/>
            <a:ext cx="8229600" cy="4713387"/>
          </a:xfrm>
        </p:spPr>
        <p:txBody>
          <a:bodyPr>
            <a:normAutofit/>
          </a:bodyPr>
          <a:lstStyle/>
          <a:p>
            <a:r>
              <a:rPr lang="en-NZ" sz="6200" b="1" baseline="30000" dirty="0"/>
              <a:t> </a:t>
            </a:r>
            <a:r>
              <a:rPr lang="en-NZ" sz="3600" dirty="0" smtClean="0"/>
              <a:t>Ananias </a:t>
            </a:r>
            <a:r>
              <a:rPr lang="en-NZ" sz="3600" dirty="0"/>
              <a:t>answered, </a:t>
            </a:r>
            <a:r>
              <a:rPr lang="en-NZ" sz="3600" b="1" dirty="0">
                <a:solidFill>
                  <a:srgbClr val="FF0000"/>
                </a:solidFill>
              </a:rPr>
              <a:t>“I have heard many reports about this man and all the harm he has done to your holy people in Jerusalem. </a:t>
            </a:r>
            <a:r>
              <a:rPr lang="en-NZ" sz="3600" b="1" baseline="30000" dirty="0">
                <a:solidFill>
                  <a:srgbClr val="FF0000"/>
                </a:solidFill>
              </a:rPr>
              <a:t>14 </a:t>
            </a:r>
            <a:r>
              <a:rPr lang="en-NZ" sz="3600" b="1" dirty="0">
                <a:solidFill>
                  <a:srgbClr val="FF0000"/>
                </a:solidFill>
              </a:rPr>
              <a:t>And he has come here with authority from the chief priests to arrest all who call on your name</a:t>
            </a:r>
            <a:r>
              <a:rPr lang="en-NZ" sz="3600" b="1" dirty="0" smtClean="0">
                <a:solidFill>
                  <a:srgbClr val="FF0000"/>
                </a:solidFill>
              </a:rPr>
              <a:t>.”</a:t>
            </a:r>
            <a:endParaRPr lang="en-NZ" sz="3600" b="1"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221088"/>
            <a:ext cx="21050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04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143000"/>
          </a:xfrm>
        </p:spPr>
        <p:txBody>
          <a:bodyPr>
            <a:normAutofit fontScale="90000"/>
          </a:bodyPr>
          <a:lstStyle/>
          <a:p>
            <a:pPr lvl="0"/>
            <a:r>
              <a:rPr lang="en-NZ" b="1" dirty="0" smtClean="0">
                <a:solidFill>
                  <a:srgbClr val="0070C0"/>
                </a:solidFill>
              </a:rPr>
              <a:t>2. Previous </a:t>
            </a:r>
            <a:r>
              <a:rPr lang="en-NZ" b="1" dirty="0">
                <a:solidFill>
                  <a:srgbClr val="0070C0"/>
                </a:solidFill>
              </a:rPr>
              <a:t>belief </a:t>
            </a:r>
            <a:r>
              <a:rPr lang="en-NZ" b="1" dirty="0" smtClean="0">
                <a:solidFill>
                  <a:srgbClr val="0070C0"/>
                </a:solidFill>
              </a:rPr>
              <a:t>systems - Peter</a:t>
            </a:r>
            <a:r>
              <a:rPr lang="en-NZ" dirty="0"/>
              <a:t/>
            </a:r>
            <a:br>
              <a:rPr lang="en-NZ" dirty="0"/>
            </a:br>
            <a:endParaRPr lang="en-NZ" dirty="0"/>
          </a:p>
        </p:txBody>
      </p:sp>
      <p:sp>
        <p:nvSpPr>
          <p:cNvPr id="3" name="Content Placeholder 2"/>
          <p:cNvSpPr>
            <a:spLocks noGrp="1"/>
          </p:cNvSpPr>
          <p:nvPr>
            <p:ph idx="1"/>
          </p:nvPr>
        </p:nvSpPr>
        <p:spPr>
          <a:xfrm>
            <a:off x="457200" y="1052736"/>
            <a:ext cx="8229600" cy="5472608"/>
          </a:xfrm>
        </p:spPr>
        <p:txBody>
          <a:bodyPr>
            <a:normAutofit/>
          </a:bodyPr>
          <a:lstStyle/>
          <a:p>
            <a:r>
              <a:rPr lang="en-NZ" sz="4800" b="1" dirty="0" smtClean="0"/>
              <a:t>Acts 10:9-21</a:t>
            </a:r>
            <a:endParaRPr lang="en-NZ" sz="4200" b="1" baseline="30000" dirty="0"/>
          </a:p>
          <a:p>
            <a:r>
              <a:rPr lang="en-NZ" b="1" baseline="30000" dirty="0" smtClean="0">
                <a:solidFill>
                  <a:srgbClr val="FF0000"/>
                </a:solidFill>
              </a:rPr>
              <a:t>14</a:t>
            </a:r>
            <a:r>
              <a:rPr lang="en-NZ" b="1" baseline="30000" dirty="0">
                <a:solidFill>
                  <a:srgbClr val="FF0000"/>
                </a:solidFill>
              </a:rPr>
              <a:t> </a:t>
            </a:r>
            <a:r>
              <a:rPr lang="en-NZ" b="1" dirty="0">
                <a:solidFill>
                  <a:srgbClr val="FF0000"/>
                </a:solidFill>
              </a:rPr>
              <a:t>“Surely not, Lord!” Peter replied. “I have never eaten anything impure or unclean</a:t>
            </a:r>
            <a:r>
              <a:rPr lang="en-NZ" dirty="0">
                <a:solidFill>
                  <a:srgbClr val="FF0000"/>
                </a:solidFill>
              </a:rPr>
              <a:t>.”</a:t>
            </a:r>
          </a:p>
          <a:p>
            <a:endParaRPr lang="en-US" sz="6200" dirty="0" smtClean="0"/>
          </a:p>
          <a:p>
            <a:endParaRPr lang="en-US" sz="62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924945"/>
            <a:ext cx="460851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11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0070C0"/>
                </a:solidFill>
              </a:rPr>
              <a:t>3. Doubts - Thomas</a:t>
            </a:r>
            <a:endParaRPr lang="en-NZ" b="1" dirty="0">
              <a:solidFill>
                <a:srgbClr val="0070C0"/>
              </a:solidFill>
            </a:endParaRPr>
          </a:p>
        </p:txBody>
      </p:sp>
      <p:sp>
        <p:nvSpPr>
          <p:cNvPr id="3" name="Content Placeholder 2"/>
          <p:cNvSpPr>
            <a:spLocks noGrp="1"/>
          </p:cNvSpPr>
          <p:nvPr>
            <p:ph idx="1"/>
          </p:nvPr>
        </p:nvSpPr>
        <p:spPr/>
        <p:txBody>
          <a:bodyPr>
            <a:normAutofit/>
          </a:bodyPr>
          <a:lstStyle/>
          <a:p>
            <a:pPr lvl="0"/>
            <a:r>
              <a:rPr lang="en-NZ" b="1" dirty="0" smtClean="0"/>
              <a:t> Thomas - John 20:26-31</a:t>
            </a:r>
          </a:p>
          <a:p>
            <a:r>
              <a:rPr lang="en-NZ" dirty="0"/>
              <a:t> “</a:t>
            </a:r>
            <a:r>
              <a:rPr lang="en-NZ" b="1" dirty="0">
                <a:solidFill>
                  <a:srgbClr val="FF0000"/>
                </a:solidFill>
              </a:rPr>
              <a:t>Put your finger here; see my hands. Reach out your hand and put it into my side. Stop doubting and believe</a:t>
            </a:r>
            <a:r>
              <a:rPr lang="en-NZ" b="1" dirty="0" smtClean="0">
                <a:solidFill>
                  <a:srgbClr val="FF0000"/>
                </a:solidFill>
              </a:rPr>
              <a:t>.”</a:t>
            </a: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pPr marL="0" indent="0">
              <a:buNone/>
            </a:pPr>
            <a:endParaRPr lang="en-N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429000"/>
            <a:ext cx="381642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97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4. Mt. Carmel …Elijah</a:t>
            </a:r>
            <a:endParaRPr lang="en-NZ" dirty="0">
              <a:solidFill>
                <a:srgbClr val="0070C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5500" y="2091531"/>
            <a:ext cx="49530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65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Elijah </a:t>
            </a:r>
            <a:endParaRPr lang="en-NZ" dirty="0"/>
          </a:p>
        </p:txBody>
      </p:sp>
      <p:sp>
        <p:nvSpPr>
          <p:cNvPr id="3" name="Content Placeholder 2"/>
          <p:cNvSpPr>
            <a:spLocks noGrp="1"/>
          </p:cNvSpPr>
          <p:nvPr>
            <p:ph idx="1"/>
          </p:nvPr>
        </p:nvSpPr>
        <p:spPr/>
        <p:txBody>
          <a:bodyPr>
            <a:normAutofit/>
          </a:bodyPr>
          <a:lstStyle/>
          <a:p>
            <a:r>
              <a:rPr lang="en-NZ" b="1" dirty="0">
                <a:solidFill>
                  <a:srgbClr val="FF0000"/>
                </a:solidFill>
              </a:rPr>
              <a:t>Elijah Flees to </a:t>
            </a:r>
            <a:r>
              <a:rPr lang="en-NZ" b="1" dirty="0" err="1">
                <a:solidFill>
                  <a:srgbClr val="FF0000"/>
                </a:solidFill>
              </a:rPr>
              <a:t>Horeb</a:t>
            </a:r>
            <a:endParaRPr lang="en-NZ" b="1" dirty="0">
              <a:solidFill>
                <a:srgbClr val="FF0000"/>
              </a:solidFill>
            </a:endParaRPr>
          </a:p>
          <a:p>
            <a:r>
              <a:rPr lang="en-NZ" b="1" dirty="0">
                <a:solidFill>
                  <a:srgbClr val="FF0000"/>
                </a:solidFill>
              </a:rPr>
              <a:t>The </a:t>
            </a:r>
            <a:r>
              <a:rPr lang="en-NZ" b="1" cap="small" dirty="0">
                <a:solidFill>
                  <a:srgbClr val="FF0000"/>
                </a:solidFill>
              </a:rPr>
              <a:t>Lord</a:t>
            </a:r>
            <a:r>
              <a:rPr lang="en-NZ" b="1" dirty="0">
                <a:solidFill>
                  <a:srgbClr val="FF0000"/>
                </a:solidFill>
              </a:rPr>
              <a:t> Appears to </a:t>
            </a:r>
            <a:r>
              <a:rPr lang="en-NZ" b="1" dirty="0" smtClean="0">
                <a:solidFill>
                  <a:srgbClr val="FF0000"/>
                </a:solidFill>
              </a:rPr>
              <a:t>Elijah</a:t>
            </a:r>
          </a:p>
          <a:p>
            <a:r>
              <a:rPr lang="en-US" b="1" dirty="0" smtClean="0">
                <a:solidFill>
                  <a:srgbClr val="FF0000"/>
                </a:solidFill>
              </a:rPr>
              <a:t>Elijah appoints his successors  </a:t>
            </a:r>
          </a:p>
          <a:p>
            <a:r>
              <a:rPr lang="en-US" b="1" dirty="0" smtClean="0">
                <a:solidFill>
                  <a:srgbClr val="FF0000"/>
                </a:solidFill>
              </a:rPr>
              <a:t> Who complete God’s tasks </a:t>
            </a:r>
          </a:p>
          <a:p>
            <a:r>
              <a:rPr lang="en-US" b="1" dirty="0" smtClean="0">
                <a:solidFill>
                  <a:srgbClr val="FF0000"/>
                </a:solidFill>
              </a:rPr>
              <a:t>for the people and the land</a:t>
            </a:r>
            <a:endParaRPr lang="en-NZ" b="1" dirty="0">
              <a:solidFill>
                <a:srgbClr val="FF0000"/>
              </a:solidFill>
            </a:endParaRPr>
          </a:p>
          <a:p>
            <a:endParaRPr lang="en-NZ" dirty="0"/>
          </a:p>
        </p:txBody>
      </p:sp>
    </p:spTree>
    <p:extLst>
      <p:ext uri="{BB962C8B-B14F-4D97-AF65-F5344CB8AC3E}">
        <p14:creationId xmlns:p14="http://schemas.microsoft.com/office/powerpoint/2010/main" val="57868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Now, for us all to personally respond to our use of gifts God has given each one to use</a:t>
            </a:r>
            <a:endParaRPr lang="en-NZ" sz="3200" b="1" dirty="0"/>
          </a:p>
        </p:txBody>
      </p:sp>
      <p:sp>
        <p:nvSpPr>
          <p:cNvPr id="3" name="Content Placeholder 2"/>
          <p:cNvSpPr>
            <a:spLocks noGrp="1"/>
          </p:cNvSpPr>
          <p:nvPr>
            <p:ph idx="1"/>
          </p:nvPr>
        </p:nvSpPr>
        <p:spPr/>
        <p:txBody>
          <a:bodyPr>
            <a:normAutofit fontScale="92500" lnSpcReduction="20000"/>
          </a:bodyPr>
          <a:lstStyle/>
          <a:p>
            <a:pPr lvl="0"/>
            <a:r>
              <a:rPr lang="en-US" dirty="0" smtClean="0"/>
              <a:t>Ananias: </a:t>
            </a:r>
          </a:p>
          <a:p>
            <a:pPr marL="0" lvl="0" indent="0">
              <a:buNone/>
            </a:pPr>
            <a:r>
              <a:rPr lang="en-US" i="1" dirty="0" smtClean="0">
                <a:solidFill>
                  <a:srgbClr val="7030A0"/>
                </a:solidFill>
              </a:rPr>
              <a:t>	</a:t>
            </a:r>
            <a:r>
              <a:rPr lang="en-US" b="1" dirty="0">
                <a:solidFill>
                  <a:srgbClr val="7030A0"/>
                </a:solidFill>
              </a:rPr>
              <a:t>Do we know </a:t>
            </a:r>
            <a:r>
              <a:rPr lang="en-US" b="1" dirty="0" smtClean="0">
                <a:solidFill>
                  <a:srgbClr val="7030A0"/>
                </a:solidFill>
              </a:rPr>
              <a:t>the people </a:t>
            </a:r>
            <a:r>
              <a:rPr lang="en-US" b="1" dirty="0">
                <a:solidFill>
                  <a:srgbClr val="7030A0"/>
                </a:solidFill>
              </a:rPr>
              <a:t>well to </a:t>
            </a:r>
            <a:r>
              <a:rPr lang="en-US" b="1" dirty="0" smtClean="0">
                <a:solidFill>
                  <a:srgbClr val="7030A0"/>
                </a:solidFill>
              </a:rPr>
              <a:t>use the 	spiritual gifts </a:t>
            </a:r>
            <a:r>
              <a:rPr lang="en-US" b="1" dirty="0">
                <a:solidFill>
                  <a:srgbClr val="7030A0"/>
                </a:solidFill>
              </a:rPr>
              <a:t>for them ??</a:t>
            </a:r>
            <a:endParaRPr lang="en-NZ" b="1" dirty="0">
              <a:solidFill>
                <a:srgbClr val="7030A0"/>
              </a:solidFill>
            </a:endParaRPr>
          </a:p>
          <a:p>
            <a:r>
              <a:rPr lang="en-US" dirty="0" smtClean="0"/>
              <a:t>Peter: </a:t>
            </a:r>
          </a:p>
          <a:p>
            <a:pPr marL="0" indent="0">
              <a:buNone/>
            </a:pPr>
            <a:r>
              <a:rPr lang="en-US" i="1" dirty="0">
                <a:solidFill>
                  <a:srgbClr val="7030A0"/>
                </a:solidFill>
              </a:rPr>
              <a:t>	</a:t>
            </a:r>
            <a:r>
              <a:rPr lang="en-US" b="1" dirty="0">
                <a:solidFill>
                  <a:srgbClr val="7030A0"/>
                </a:solidFill>
              </a:rPr>
              <a:t>Are we being asked to do something we’d 	rather not do</a:t>
            </a:r>
            <a:r>
              <a:rPr lang="en-US" b="1" dirty="0" smtClean="0">
                <a:solidFill>
                  <a:srgbClr val="7030A0"/>
                </a:solidFill>
              </a:rPr>
              <a:t>??</a:t>
            </a:r>
            <a:endParaRPr lang="en-US" dirty="0" smtClean="0"/>
          </a:p>
          <a:p>
            <a:r>
              <a:rPr lang="en-US" dirty="0" smtClean="0"/>
              <a:t>Thomas:</a:t>
            </a:r>
          </a:p>
          <a:p>
            <a:pPr marL="0" indent="0">
              <a:buNone/>
            </a:pPr>
            <a:r>
              <a:rPr lang="en-US" dirty="0"/>
              <a:t>	</a:t>
            </a:r>
            <a:r>
              <a:rPr lang="en-US" dirty="0" smtClean="0"/>
              <a:t> </a:t>
            </a:r>
            <a:r>
              <a:rPr lang="en-US" b="1" dirty="0">
                <a:solidFill>
                  <a:srgbClr val="7030A0"/>
                </a:solidFill>
              </a:rPr>
              <a:t>Do I really believe God can</a:t>
            </a:r>
            <a:r>
              <a:rPr lang="en-US" b="1" dirty="0" smtClean="0">
                <a:solidFill>
                  <a:srgbClr val="7030A0"/>
                </a:solidFill>
              </a:rPr>
              <a:t>..??</a:t>
            </a:r>
          </a:p>
          <a:p>
            <a:r>
              <a:rPr lang="en-US" dirty="0"/>
              <a:t>Elijah: </a:t>
            </a:r>
            <a:endParaRPr lang="en-US" dirty="0" smtClean="0"/>
          </a:p>
          <a:p>
            <a:pPr marL="0" indent="0">
              <a:buNone/>
            </a:pPr>
            <a:r>
              <a:rPr lang="en-US" b="1" dirty="0">
                <a:solidFill>
                  <a:srgbClr val="7030A0"/>
                </a:solidFill>
              </a:rPr>
              <a:t>	</a:t>
            </a:r>
            <a:r>
              <a:rPr lang="en-US" b="1" dirty="0" smtClean="0">
                <a:solidFill>
                  <a:srgbClr val="7030A0"/>
                </a:solidFill>
              </a:rPr>
              <a:t>  Am </a:t>
            </a:r>
            <a:r>
              <a:rPr lang="en-US" b="1" dirty="0">
                <a:solidFill>
                  <a:srgbClr val="7030A0"/>
                </a:solidFill>
              </a:rPr>
              <a:t>I afraid, do I </a:t>
            </a:r>
            <a:r>
              <a:rPr lang="en-US" b="1" dirty="0" smtClean="0">
                <a:solidFill>
                  <a:srgbClr val="7030A0"/>
                </a:solidFill>
              </a:rPr>
              <a:t>hide.. ??</a:t>
            </a:r>
            <a:endParaRPr lang="en-NZ" b="1" dirty="0">
              <a:solidFill>
                <a:srgbClr val="7030A0"/>
              </a:solidFill>
            </a:endParaRPr>
          </a:p>
          <a:p>
            <a:endParaRPr lang="en-NZ" dirty="0"/>
          </a:p>
        </p:txBody>
      </p:sp>
    </p:spTree>
    <p:extLst>
      <p:ext uri="{BB962C8B-B14F-4D97-AF65-F5344CB8AC3E}">
        <p14:creationId xmlns:p14="http://schemas.microsoft.com/office/powerpoint/2010/main" val="82774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solidFill>
                  <a:srgbClr val="0070C0"/>
                </a:solidFill>
              </a:rPr>
              <a:t>Jesus impresses on us the importance of His Holy Spirit</a:t>
            </a:r>
            <a:endParaRPr lang="en-NZ" b="1" dirty="0">
              <a:solidFill>
                <a:srgbClr val="0070C0"/>
              </a:solidFill>
            </a:endParaRPr>
          </a:p>
        </p:txBody>
      </p:sp>
      <p:sp>
        <p:nvSpPr>
          <p:cNvPr id="3" name="Content Placeholder 2"/>
          <p:cNvSpPr>
            <a:spLocks noGrp="1"/>
          </p:cNvSpPr>
          <p:nvPr>
            <p:ph idx="1"/>
          </p:nvPr>
        </p:nvSpPr>
        <p:spPr/>
        <p:txBody>
          <a:bodyPr>
            <a:normAutofit fontScale="70000" lnSpcReduction="20000"/>
          </a:bodyPr>
          <a:lstStyle/>
          <a:p>
            <a:r>
              <a:rPr lang="en-NZ" b="1" dirty="0"/>
              <a:t>John </a:t>
            </a:r>
            <a:r>
              <a:rPr lang="en-NZ" b="1" dirty="0" smtClean="0"/>
              <a:t>3:1-21  .. Nicodemus</a:t>
            </a:r>
            <a:endParaRPr lang="en-NZ" dirty="0"/>
          </a:p>
          <a:p>
            <a:r>
              <a:rPr lang="en-NZ" b="1" baseline="30000" dirty="0"/>
              <a:t>3 </a:t>
            </a:r>
            <a:r>
              <a:rPr lang="en-NZ" dirty="0"/>
              <a:t>Jesus replied, </a:t>
            </a:r>
            <a:r>
              <a:rPr lang="en-NZ" sz="3600" dirty="0"/>
              <a:t>“</a:t>
            </a:r>
            <a:r>
              <a:rPr lang="en-NZ" sz="4600" b="1" dirty="0">
                <a:solidFill>
                  <a:srgbClr val="FF0000"/>
                </a:solidFill>
              </a:rPr>
              <a:t>Very truly I tell you, no one can </a:t>
            </a:r>
            <a:r>
              <a:rPr lang="en-NZ" sz="4600" b="1" dirty="0">
                <a:solidFill>
                  <a:srgbClr val="00B050"/>
                </a:solidFill>
              </a:rPr>
              <a:t>see the kingdom of God </a:t>
            </a:r>
            <a:r>
              <a:rPr lang="en-NZ" sz="4600" b="1" dirty="0">
                <a:solidFill>
                  <a:srgbClr val="FF0000"/>
                </a:solidFill>
              </a:rPr>
              <a:t>unless they are born </a:t>
            </a:r>
            <a:r>
              <a:rPr lang="en-NZ" sz="4600" b="1" dirty="0" smtClean="0">
                <a:solidFill>
                  <a:srgbClr val="FF0000"/>
                </a:solidFill>
              </a:rPr>
              <a:t>again”</a:t>
            </a:r>
          </a:p>
          <a:p>
            <a:endParaRPr lang="en-NZ" sz="4600" b="1" dirty="0">
              <a:solidFill>
                <a:srgbClr val="FF0000"/>
              </a:solidFill>
            </a:endParaRPr>
          </a:p>
          <a:p>
            <a:endParaRPr lang="en-NZ" dirty="0"/>
          </a:p>
          <a:p>
            <a:endParaRPr lang="en-NZ" b="1" baseline="30000" dirty="0" smtClean="0"/>
          </a:p>
          <a:p>
            <a:r>
              <a:rPr lang="en-NZ" b="1" baseline="30000" dirty="0" smtClean="0"/>
              <a:t>5</a:t>
            </a:r>
            <a:r>
              <a:rPr lang="en-NZ" b="1" baseline="30000" dirty="0"/>
              <a:t> </a:t>
            </a:r>
            <a:r>
              <a:rPr lang="en-NZ" dirty="0"/>
              <a:t>Jesus answered, </a:t>
            </a:r>
            <a:r>
              <a:rPr lang="en-NZ" sz="4600" b="1" dirty="0">
                <a:solidFill>
                  <a:srgbClr val="FF0000"/>
                </a:solidFill>
              </a:rPr>
              <a:t>“Very truly I tell you, no one can </a:t>
            </a:r>
            <a:r>
              <a:rPr lang="en-NZ" sz="4600" b="1" dirty="0">
                <a:solidFill>
                  <a:srgbClr val="00B050"/>
                </a:solidFill>
              </a:rPr>
              <a:t>enter the kingdom of God </a:t>
            </a:r>
            <a:r>
              <a:rPr lang="en-NZ" sz="4600" b="1" dirty="0">
                <a:solidFill>
                  <a:srgbClr val="FF0000"/>
                </a:solidFill>
              </a:rPr>
              <a:t>unless they are born of water and the Spirit</a:t>
            </a:r>
            <a:r>
              <a:rPr lang="en-NZ" sz="4600" dirty="0"/>
              <a:t>. </a:t>
            </a:r>
            <a:r>
              <a:rPr lang="en-NZ" sz="4600" b="1" dirty="0" smtClean="0">
                <a:solidFill>
                  <a:srgbClr val="FF0000"/>
                </a:solidFill>
              </a:rPr>
              <a:t>Flesh </a:t>
            </a:r>
            <a:r>
              <a:rPr lang="en-NZ" sz="4600" b="1" dirty="0">
                <a:solidFill>
                  <a:srgbClr val="FF0000"/>
                </a:solidFill>
              </a:rPr>
              <a:t>gives birth to flesh, but the </a:t>
            </a:r>
            <a:r>
              <a:rPr lang="en-NZ" sz="4600" b="1" dirty="0" smtClean="0">
                <a:solidFill>
                  <a:srgbClr val="FF0000"/>
                </a:solidFill>
              </a:rPr>
              <a:t>Spirit</a:t>
            </a:r>
            <a:r>
              <a:rPr lang="en-NZ" sz="4600" b="1" dirty="0">
                <a:solidFill>
                  <a:srgbClr val="FF0000"/>
                </a:solidFill>
              </a:rPr>
              <a:t> gives birth to spirit. </a:t>
            </a:r>
            <a:endParaRPr lang="en-NZ" b="1" baseline="300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2780928"/>
            <a:ext cx="144780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334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solidFill>
                  <a:srgbClr val="0070C0"/>
                </a:solidFill>
              </a:rPr>
              <a:t>Jesus </a:t>
            </a:r>
            <a:r>
              <a:rPr lang="en-NZ" b="1" dirty="0" smtClean="0">
                <a:solidFill>
                  <a:srgbClr val="0070C0"/>
                </a:solidFill>
              </a:rPr>
              <a:t>Promised His </a:t>
            </a:r>
            <a:r>
              <a:rPr lang="en-NZ" b="1" dirty="0">
                <a:solidFill>
                  <a:srgbClr val="0070C0"/>
                </a:solidFill>
              </a:rPr>
              <a:t>Holy </a:t>
            </a:r>
            <a:r>
              <a:rPr lang="en-NZ" b="1" dirty="0" smtClean="0">
                <a:solidFill>
                  <a:srgbClr val="0070C0"/>
                </a:solidFill>
              </a:rPr>
              <a:t>Spirit to us</a:t>
            </a:r>
            <a:endParaRPr lang="en-NZ" dirty="0">
              <a:solidFill>
                <a:srgbClr val="0070C0"/>
              </a:solidFill>
            </a:endParaRPr>
          </a:p>
        </p:txBody>
      </p:sp>
      <p:sp>
        <p:nvSpPr>
          <p:cNvPr id="3" name="Content Placeholder 2"/>
          <p:cNvSpPr>
            <a:spLocks noGrp="1"/>
          </p:cNvSpPr>
          <p:nvPr>
            <p:ph idx="1"/>
          </p:nvPr>
        </p:nvSpPr>
        <p:spPr/>
        <p:txBody>
          <a:bodyPr>
            <a:normAutofit/>
          </a:bodyPr>
          <a:lstStyle/>
          <a:p>
            <a:r>
              <a:rPr lang="en-NZ" b="1" dirty="0"/>
              <a:t>John </a:t>
            </a:r>
            <a:r>
              <a:rPr lang="en-NZ" b="1" dirty="0" smtClean="0"/>
              <a:t>14  . </a:t>
            </a:r>
            <a:r>
              <a:rPr lang="en-NZ" b="1" dirty="0" smtClean="0">
                <a:solidFill>
                  <a:srgbClr val="C00000"/>
                </a:solidFill>
              </a:rPr>
              <a:t>His advocate  …lives inside of you</a:t>
            </a:r>
            <a:r>
              <a:rPr lang="en-NZ" b="1" dirty="0"/>
              <a:t>	</a:t>
            </a:r>
            <a:endParaRPr lang="en-NZ" b="1"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04864"/>
            <a:ext cx="640871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93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solidFill>
                  <a:srgbClr val="0070C0"/>
                </a:solidFill>
              </a:rPr>
              <a:t>The Work of the Holy </a:t>
            </a:r>
            <a:r>
              <a:rPr lang="en-NZ" b="1" dirty="0" smtClean="0">
                <a:solidFill>
                  <a:srgbClr val="0070C0"/>
                </a:solidFill>
              </a:rPr>
              <a:t>Spirit – according to Jesus</a:t>
            </a:r>
            <a:endParaRPr lang="en-NZ" b="1" dirty="0">
              <a:solidFill>
                <a:srgbClr val="0070C0"/>
              </a:solidFill>
            </a:endParaRPr>
          </a:p>
        </p:txBody>
      </p:sp>
      <p:sp>
        <p:nvSpPr>
          <p:cNvPr id="3" name="Content Placeholder 2"/>
          <p:cNvSpPr>
            <a:spLocks noGrp="1"/>
          </p:cNvSpPr>
          <p:nvPr>
            <p:ph idx="1"/>
          </p:nvPr>
        </p:nvSpPr>
        <p:spPr/>
        <p:txBody>
          <a:bodyPr>
            <a:normAutofit/>
          </a:bodyPr>
          <a:lstStyle/>
          <a:p>
            <a:r>
              <a:rPr lang="en-NZ" sz="3400" b="1" dirty="0"/>
              <a:t>John 15 	</a:t>
            </a:r>
            <a:endParaRPr lang="en-NZ" sz="3400" b="1" dirty="0" smtClean="0"/>
          </a:p>
          <a:p>
            <a:pPr marL="0" indent="0">
              <a:buNone/>
            </a:pPr>
            <a:r>
              <a:rPr lang="en-NZ" sz="3400" b="1" dirty="0" smtClean="0">
                <a:solidFill>
                  <a:srgbClr val="FF0000"/>
                </a:solidFill>
              </a:rPr>
              <a:t>He</a:t>
            </a:r>
            <a:r>
              <a:rPr lang="en-NZ" sz="3400" dirty="0" smtClean="0"/>
              <a:t> </a:t>
            </a:r>
            <a:r>
              <a:rPr lang="en-NZ" sz="3400" b="1" dirty="0" smtClean="0">
                <a:solidFill>
                  <a:srgbClr val="FF0000"/>
                </a:solidFill>
              </a:rPr>
              <a:t>will </a:t>
            </a:r>
            <a:r>
              <a:rPr lang="en-NZ" sz="3400" b="1" dirty="0">
                <a:solidFill>
                  <a:srgbClr val="FF0000"/>
                </a:solidFill>
              </a:rPr>
              <a:t>testify about </a:t>
            </a:r>
            <a:r>
              <a:rPr lang="en-NZ" sz="3400" b="1" dirty="0" smtClean="0">
                <a:solidFill>
                  <a:srgbClr val="FF0000"/>
                </a:solidFill>
              </a:rPr>
              <a:t>me(Jesus).</a:t>
            </a:r>
            <a:endParaRPr lang="en-NZ" sz="3400" b="1" dirty="0">
              <a:solidFill>
                <a:srgbClr val="FF0000"/>
              </a:solidFill>
            </a:endParaRPr>
          </a:p>
          <a:p>
            <a:r>
              <a:rPr lang="en-NZ" sz="3400" b="1" dirty="0"/>
              <a:t>John </a:t>
            </a:r>
            <a:r>
              <a:rPr lang="en-NZ" sz="3400" b="1" dirty="0" smtClean="0"/>
              <a:t>16: </a:t>
            </a:r>
            <a:r>
              <a:rPr lang="en-NZ" sz="3400" b="1" dirty="0"/>
              <a:t>13</a:t>
            </a:r>
            <a:r>
              <a:rPr lang="en-NZ" sz="3400" dirty="0"/>
              <a:t> </a:t>
            </a:r>
          </a:p>
          <a:p>
            <a:r>
              <a:rPr lang="en-NZ" sz="3400" b="1" dirty="0" smtClean="0">
                <a:solidFill>
                  <a:srgbClr val="FF0000"/>
                </a:solidFill>
              </a:rPr>
              <a:t>He </a:t>
            </a:r>
            <a:r>
              <a:rPr lang="en-NZ" sz="3400" b="1" dirty="0">
                <a:solidFill>
                  <a:srgbClr val="FF0000"/>
                </a:solidFill>
              </a:rPr>
              <a:t>will guide you into all the </a:t>
            </a:r>
            <a:r>
              <a:rPr lang="en-NZ" sz="3400" b="1" dirty="0" smtClean="0">
                <a:solidFill>
                  <a:srgbClr val="FF0000"/>
                </a:solidFill>
              </a:rPr>
              <a:t>truth</a:t>
            </a:r>
          </a:p>
          <a:p>
            <a:r>
              <a:rPr lang="en-NZ" sz="3400" b="1" dirty="0" smtClean="0">
                <a:solidFill>
                  <a:srgbClr val="FF0000"/>
                </a:solidFill>
              </a:rPr>
              <a:t>He </a:t>
            </a:r>
            <a:r>
              <a:rPr lang="en-NZ" sz="3400" b="1" dirty="0">
                <a:solidFill>
                  <a:srgbClr val="FF0000"/>
                </a:solidFill>
              </a:rPr>
              <a:t>will tell you what is yet to come. </a:t>
            </a:r>
          </a:p>
          <a:p>
            <a:r>
              <a:rPr lang="en-NZ" sz="3400" b="1" dirty="0" smtClean="0"/>
              <a:t>John 16:14</a:t>
            </a:r>
          </a:p>
          <a:p>
            <a:pPr marL="0" indent="0">
              <a:buNone/>
            </a:pPr>
            <a:r>
              <a:rPr lang="en-NZ" sz="3400" b="1" dirty="0">
                <a:solidFill>
                  <a:srgbClr val="FF0000"/>
                </a:solidFill>
              </a:rPr>
              <a:t> He will glorify me </a:t>
            </a:r>
            <a:r>
              <a:rPr lang="en-NZ" sz="3400" b="1" dirty="0" smtClean="0">
                <a:solidFill>
                  <a:srgbClr val="FF0000"/>
                </a:solidFill>
              </a:rPr>
              <a:t>(Jesus)</a:t>
            </a:r>
          </a:p>
          <a:p>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509120"/>
            <a:ext cx="24955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31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0070C0"/>
                </a:solidFill>
              </a:rPr>
              <a:t>Jesus said : await </a:t>
            </a:r>
            <a:r>
              <a:rPr lang="en-NZ" b="1" dirty="0">
                <a:solidFill>
                  <a:srgbClr val="0070C0"/>
                </a:solidFill>
              </a:rPr>
              <a:t>the Holy </a:t>
            </a:r>
            <a:r>
              <a:rPr lang="en-NZ" b="1" dirty="0" smtClean="0">
                <a:solidFill>
                  <a:srgbClr val="0070C0"/>
                </a:solidFill>
              </a:rPr>
              <a:t>Spirit.. </a:t>
            </a:r>
            <a:endParaRPr lang="en-NZ" b="1" dirty="0">
              <a:solidFill>
                <a:srgbClr val="0070C0"/>
              </a:solidFill>
            </a:endParaRPr>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pPr marL="0" indent="0">
              <a:buNone/>
            </a:pPr>
            <a:r>
              <a:rPr lang="en-NZ" b="1" dirty="0"/>
              <a:t> Acts </a:t>
            </a:r>
            <a:r>
              <a:rPr lang="en-NZ" b="1" dirty="0" smtClean="0"/>
              <a:t>1</a:t>
            </a:r>
          </a:p>
          <a:p>
            <a:r>
              <a:rPr lang="en-NZ" dirty="0" smtClean="0"/>
              <a:t>“</a:t>
            </a:r>
            <a:r>
              <a:rPr lang="en-NZ" b="1" dirty="0">
                <a:solidFill>
                  <a:srgbClr val="FF0000"/>
                </a:solidFill>
              </a:rPr>
              <a:t>Do not leave Jerusalem, but </a:t>
            </a:r>
            <a:r>
              <a:rPr lang="en-NZ" b="1" dirty="0">
                <a:solidFill>
                  <a:srgbClr val="00B050"/>
                </a:solidFill>
              </a:rPr>
              <a:t>wait </a:t>
            </a:r>
            <a:r>
              <a:rPr lang="en-NZ" b="1" dirty="0">
                <a:solidFill>
                  <a:srgbClr val="FF0000"/>
                </a:solidFill>
              </a:rPr>
              <a:t>for the gift my Father promised, which you have heard me speak about</a:t>
            </a:r>
            <a:r>
              <a:rPr lang="en-NZ" b="1" dirty="0" smtClean="0">
                <a:solidFill>
                  <a:srgbClr val="FF0000"/>
                </a:solidFill>
              </a:rPr>
              <a:t>.</a:t>
            </a:r>
            <a:endParaRPr lang="en-NZ" b="1" dirty="0">
              <a:solidFill>
                <a:srgbClr val="FF0000"/>
              </a:solidFill>
            </a:endParaRPr>
          </a:p>
          <a:p>
            <a:r>
              <a:rPr lang="en-NZ" b="1" dirty="0">
                <a:solidFill>
                  <a:srgbClr val="FF0000"/>
                </a:solidFill>
              </a:rPr>
              <a:t> </a:t>
            </a:r>
            <a:r>
              <a:rPr lang="en-NZ" b="1" dirty="0" smtClean="0">
                <a:solidFill>
                  <a:srgbClr val="FF0000"/>
                </a:solidFill>
              </a:rPr>
              <a:t>In </a:t>
            </a:r>
            <a:r>
              <a:rPr lang="en-NZ" b="1" dirty="0">
                <a:solidFill>
                  <a:srgbClr val="FF0000"/>
                </a:solidFill>
              </a:rPr>
              <a:t>a few days you will be </a:t>
            </a:r>
            <a:r>
              <a:rPr lang="en-NZ" b="1" dirty="0">
                <a:solidFill>
                  <a:srgbClr val="00B050"/>
                </a:solidFill>
              </a:rPr>
              <a:t>baptized</a:t>
            </a:r>
            <a:r>
              <a:rPr lang="en-NZ" b="1" dirty="0">
                <a:solidFill>
                  <a:srgbClr val="FF0000"/>
                </a:solidFill>
              </a:rPr>
              <a:t> with the Holy Spirit.”</a:t>
            </a:r>
          </a:p>
          <a:p>
            <a:r>
              <a:rPr lang="en-NZ" b="1" dirty="0">
                <a:solidFill>
                  <a:srgbClr val="FF0000"/>
                </a:solidFill>
              </a:rPr>
              <a:t> But you will </a:t>
            </a:r>
            <a:r>
              <a:rPr lang="en-NZ" b="1" dirty="0">
                <a:solidFill>
                  <a:srgbClr val="00B050"/>
                </a:solidFill>
              </a:rPr>
              <a:t>receive power </a:t>
            </a:r>
            <a:endParaRPr lang="en-NZ" b="1" dirty="0" smtClean="0">
              <a:solidFill>
                <a:srgbClr val="00B050"/>
              </a:solidFill>
            </a:endParaRPr>
          </a:p>
          <a:p>
            <a:r>
              <a:rPr lang="en-NZ" b="1" dirty="0" smtClean="0">
                <a:solidFill>
                  <a:srgbClr val="FF0000"/>
                </a:solidFill>
              </a:rPr>
              <a:t>when </a:t>
            </a:r>
            <a:endParaRPr lang="en-NZ" b="1" dirty="0">
              <a:solidFill>
                <a:srgbClr val="FF0000"/>
              </a:solidFill>
            </a:endParaRPr>
          </a:p>
          <a:p>
            <a:r>
              <a:rPr lang="en-NZ" b="1" dirty="0">
                <a:solidFill>
                  <a:srgbClr val="FF0000"/>
                </a:solidFill>
              </a:rPr>
              <a:t>the Holy Spirit comes </a:t>
            </a:r>
            <a:r>
              <a:rPr lang="en-NZ" b="1" dirty="0">
                <a:solidFill>
                  <a:srgbClr val="00B050"/>
                </a:solidFill>
              </a:rPr>
              <a:t>on you</a:t>
            </a:r>
            <a:r>
              <a:rPr lang="en-NZ" b="1" dirty="0" smtClean="0">
                <a:solidFill>
                  <a:srgbClr val="FF0000"/>
                </a:solidFill>
              </a:rPr>
              <a:t>;</a:t>
            </a:r>
          </a:p>
          <a:p>
            <a:r>
              <a:rPr lang="en-NZ" b="1" dirty="0">
                <a:solidFill>
                  <a:srgbClr val="FF0000"/>
                </a:solidFill>
              </a:rPr>
              <a:t> and </a:t>
            </a:r>
          </a:p>
          <a:p>
            <a:r>
              <a:rPr lang="en-NZ" b="1" dirty="0">
                <a:solidFill>
                  <a:srgbClr val="FF0000"/>
                </a:solidFill>
              </a:rPr>
              <a:t>you will be </a:t>
            </a:r>
            <a:r>
              <a:rPr lang="en-NZ" b="1" dirty="0" smtClean="0">
                <a:solidFill>
                  <a:srgbClr val="00B050"/>
                </a:solidFill>
              </a:rPr>
              <a:t>My </a:t>
            </a:r>
            <a:r>
              <a:rPr lang="en-NZ" b="1" dirty="0">
                <a:solidFill>
                  <a:srgbClr val="00B050"/>
                </a:solidFill>
              </a:rPr>
              <a:t>witnesses</a:t>
            </a:r>
            <a:r>
              <a:rPr lang="en-NZ" b="1" dirty="0">
                <a:solidFill>
                  <a:srgbClr val="FF0000"/>
                </a:solidFill>
              </a:rPr>
              <a:t> </a:t>
            </a:r>
            <a:r>
              <a:rPr lang="en-NZ" b="1" dirty="0" smtClean="0">
                <a:solidFill>
                  <a:srgbClr val="FF0000"/>
                </a:solidFill>
              </a:rPr>
              <a:t>… </a:t>
            </a:r>
            <a:r>
              <a:rPr lang="en-NZ" b="1" dirty="0">
                <a:solidFill>
                  <a:srgbClr val="FF0000"/>
                </a:solidFill>
              </a:rPr>
              <a:t>to the </a:t>
            </a:r>
          </a:p>
          <a:p>
            <a:r>
              <a:rPr lang="en-NZ" b="1" dirty="0">
                <a:solidFill>
                  <a:srgbClr val="FF0000"/>
                </a:solidFill>
              </a:rPr>
              <a:t>ends of the earth.”</a:t>
            </a:r>
          </a:p>
          <a:p>
            <a:endParaRPr lang="en-N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284984"/>
            <a:ext cx="2703190"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07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solidFill>
                  <a:srgbClr val="0070C0"/>
                </a:solidFill>
              </a:rPr>
              <a:t>Concerning Spiritual Gifts</a:t>
            </a:r>
            <a:r>
              <a:rPr lang="en-NZ" b="1" dirty="0"/>
              <a:t/>
            </a:r>
            <a:br>
              <a:rPr lang="en-NZ" b="1" dirty="0"/>
            </a:br>
            <a:endParaRPr lang="en-NZ" dirty="0"/>
          </a:p>
        </p:txBody>
      </p:sp>
      <p:sp>
        <p:nvSpPr>
          <p:cNvPr id="3" name="Content Placeholder 2"/>
          <p:cNvSpPr>
            <a:spLocks noGrp="1"/>
          </p:cNvSpPr>
          <p:nvPr>
            <p:ph idx="1"/>
          </p:nvPr>
        </p:nvSpPr>
        <p:spPr>
          <a:xfrm>
            <a:off x="395536" y="1628800"/>
            <a:ext cx="8229600" cy="4525963"/>
          </a:xfrm>
        </p:spPr>
        <p:txBody>
          <a:bodyPr>
            <a:normAutofit fontScale="25000" lnSpcReduction="20000"/>
          </a:bodyPr>
          <a:lstStyle/>
          <a:p>
            <a:r>
              <a:rPr lang="en-NZ" sz="7200" b="1" dirty="0" smtClean="0"/>
              <a:t>1 </a:t>
            </a:r>
            <a:r>
              <a:rPr lang="en-NZ" sz="7200" b="1" dirty="0" err="1" smtClean="0"/>
              <a:t>Corr</a:t>
            </a:r>
            <a:r>
              <a:rPr lang="en-NZ" sz="7200" b="1" dirty="0" smtClean="0"/>
              <a:t> 12</a:t>
            </a:r>
          </a:p>
          <a:p>
            <a:r>
              <a:rPr lang="en-NZ" sz="8000" dirty="0" smtClean="0"/>
              <a:t>Now </a:t>
            </a:r>
            <a:r>
              <a:rPr lang="en-NZ" sz="8000" dirty="0"/>
              <a:t>about the gifts of the Spirit, brothers and sisters, I do not want you to be </a:t>
            </a:r>
            <a:r>
              <a:rPr lang="en-NZ" sz="8000" dirty="0" smtClean="0"/>
              <a:t>uninformed…</a:t>
            </a:r>
          </a:p>
          <a:p>
            <a:r>
              <a:rPr lang="en-NZ" sz="8000" b="1" baseline="30000" dirty="0"/>
              <a:t> </a:t>
            </a:r>
            <a:r>
              <a:rPr lang="en-NZ" sz="8000" b="1" baseline="30000" dirty="0" smtClean="0"/>
              <a:t>4</a:t>
            </a:r>
            <a:r>
              <a:rPr lang="en-NZ" sz="8000" b="1" baseline="30000" dirty="0"/>
              <a:t> </a:t>
            </a:r>
            <a:r>
              <a:rPr lang="en-NZ" sz="8000" dirty="0"/>
              <a:t>There are different kinds of gifts, but the same Spirit distributes them. </a:t>
            </a:r>
            <a:r>
              <a:rPr lang="en-NZ" sz="8000" b="1" baseline="30000" dirty="0"/>
              <a:t>5 </a:t>
            </a:r>
            <a:r>
              <a:rPr lang="en-NZ" sz="8000" dirty="0"/>
              <a:t>There are different kinds of service, but the same Lord. </a:t>
            </a:r>
            <a:r>
              <a:rPr lang="en-NZ" sz="8000" b="1" baseline="30000" dirty="0"/>
              <a:t>6 </a:t>
            </a:r>
            <a:r>
              <a:rPr lang="en-NZ" sz="8000" dirty="0"/>
              <a:t>There are different kinds of working, but in all of them and in everyone it is the same God at work</a:t>
            </a:r>
            <a:r>
              <a:rPr lang="en-NZ" sz="8000" dirty="0" smtClean="0"/>
              <a:t>.</a:t>
            </a:r>
            <a:endParaRPr lang="en-NZ" sz="8000" dirty="0"/>
          </a:p>
          <a:p>
            <a:r>
              <a:rPr lang="en-NZ" sz="8000" b="1" baseline="30000" dirty="0"/>
              <a:t>7 </a:t>
            </a:r>
            <a:r>
              <a:rPr lang="en-NZ" sz="8000" dirty="0"/>
              <a:t>Now to each one the manifestation of the Spirit is given for the common good. </a:t>
            </a:r>
            <a:r>
              <a:rPr lang="en-NZ" sz="8000" b="1" baseline="30000" dirty="0"/>
              <a:t>8 </a:t>
            </a:r>
            <a:r>
              <a:rPr lang="en-NZ" sz="8000" dirty="0"/>
              <a:t>To one there is given through the Spirit a </a:t>
            </a:r>
            <a:r>
              <a:rPr lang="en-NZ" sz="8000" b="1" dirty="0">
                <a:solidFill>
                  <a:srgbClr val="FF0000"/>
                </a:solidFill>
              </a:rPr>
              <a:t>message of wisdom</a:t>
            </a:r>
            <a:r>
              <a:rPr lang="en-NZ" sz="8000" dirty="0"/>
              <a:t>, to another a </a:t>
            </a:r>
            <a:r>
              <a:rPr lang="en-NZ" sz="8000" b="1" dirty="0">
                <a:solidFill>
                  <a:srgbClr val="FF0000"/>
                </a:solidFill>
              </a:rPr>
              <a:t>message of knowledge</a:t>
            </a:r>
            <a:r>
              <a:rPr lang="en-NZ" sz="8000" dirty="0"/>
              <a:t> by means of the same Spirit, </a:t>
            </a:r>
            <a:r>
              <a:rPr lang="en-NZ" sz="8000" b="1" baseline="30000" dirty="0"/>
              <a:t>9 </a:t>
            </a:r>
            <a:r>
              <a:rPr lang="en-NZ" sz="8000" dirty="0"/>
              <a:t>to another </a:t>
            </a:r>
            <a:r>
              <a:rPr lang="en-NZ" sz="8000" b="1" dirty="0">
                <a:solidFill>
                  <a:srgbClr val="FF0000"/>
                </a:solidFill>
              </a:rPr>
              <a:t>faith</a:t>
            </a:r>
            <a:r>
              <a:rPr lang="en-NZ" sz="8000" dirty="0"/>
              <a:t> by the same Spirit, to another </a:t>
            </a:r>
            <a:r>
              <a:rPr lang="en-NZ" sz="8000" b="1" dirty="0">
                <a:solidFill>
                  <a:srgbClr val="FF0000"/>
                </a:solidFill>
              </a:rPr>
              <a:t>gifts of healing</a:t>
            </a:r>
            <a:r>
              <a:rPr lang="en-NZ" sz="8000" dirty="0"/>
              <a:t> by that one Spirit, </a:t>
            </a:r>
            <a:r>
              <a:rPr lang="en-NZ" sz="8000" b="1" baseline="30000" dirty="0"/>
              <a:t>10 </a:t>
            </a:r>
            <a:r>
              <a:rPr lang="en-NZ" sz="8000" dirty="0"/>
              <a:t>to another </a:t>
            </a:r>
            <a:r>
              <a:rPr lang="en-NZ" sz="8000" b="1" dirty="0">
                <a:solidFill>
                  <a:srgbClr val="FF0000"/>
                </a:solidFill>
              </a:rPr>
              <a:t>miraculous powers</a:t>
            </a:r>
            <a:r>
              <a:rPr lang="en-NZ" sz="8000" dirty="0"/>
              <a:t>, to </a:t>
            </a:r>
            <a:r>
              <a:rPr lang="en-NZ" sz="8000" b="1" dirty="0">
                <a:solidFill>
                  <a:srgbClr val="FF0000"/>
                </a:solidFill>
              </a:rPr>
              <a:t>another prophecy</a:t>
            </a:r>
            <a:r>
              <a:rPr lang="en-NZ" sz="8000" dirty="0"/>
              <a:t>, to another </a:t>
            </a:r>
            <a:r>
              <a:rPr lang="en-NZ" sz="8000" b="1" dirty="0">
                <a:solidFill>
                  <a:srgbClr val="FF0000"/>
                </a:solidFill>
              </a:rPr>
              <a:t>distinguishing between spirits</a:t>
            </a:r>
            <a:r>
              <a:rPr lang="en-NZ" sz="8000" dirty="0"/>
              <a:t>, to another </a:t>
            </a:r>
            <a:r>
              <a:rPr lang="en-NZ" sz="8000" b="1" dirty="0">
                <a:solidFill>
                  <a:srgbClr val="FF0000"/>
                </a:solidFill>
              </a:rPr>
              <a:t>speaking in different kinds of tongues</a:t>
            </a:r>
            <a:r>
              <a:rPr lang="en-NZ" sz="8000" dirty="0"/>
              <a:t>,</a:t>
            </a:r>
            <a:r>
              <a:rPr lang="en-NZ" sz="8000" b="1" baseline="30000" dirty="0"/>
              <a:t>[</a:t>
            </a:r>
            <a:r>
              <a:rPr lang="en-NZ" sz="8000" b="1" u="sng" baseline="30000" dirty="0">
                <a:hlinkClick r:id="rId3" tooltip="See footnote a"/>
              </a:rPr>
              <a:t>a</a:t>
            </a:r>
            <a:r>
              <a:rPr lang="en-NZ" sz="8000" b="1" baseline="30000" dirty="0"/>
              <a:t>]</a:t>
            </a:r>
            <a:r>
              <a:rPr lang="en-NZ" sz="8000" dirty="0"/>
              <a:t> and to still another the </a:t>
            </a:r>
            <a:r>
              <a:rPr lang="en-NZ" sz="8000" b="1" dirty="0">
                <a:solidFill>
                  <a:srgbClr val="FF0000"/>
                </a:solidFill>
              </a:rPr>
              <a:t>interpretation of tongues</a:t>
            </a:r>
            <a:r>
              <a:rPr lang="en-NZ" sz="8000" dirty="0"/>
              <a:t>.</a:t>
            </a:r>
            <a:r>
              <a:rPr lang="en-NZ" sz="8000" b="1" baseline="30000" dirty="0"/>
              <a:t>[</a:t>
            </a:r>
            <a:r>
              <a:rPr lang="en-NZ" sz="8000" b="1" u="sng" baseline="30000" dirty="0">
                <a:hlinkClick r:id="rId4" tooltip="See footnote b"/>
              </a:rPr>
              <a:t>b</a:t>
            </a:r>
            <a:r>
              <a:rPr lang="en-NZ" sz="8000" b="1" baseline="30000" dirty="0" smtClean="0"/>
              <a:t>]</a:t>
            </a:r>
          </a:p>
          <a:p>
            <a:endParaRPr lang="en-NZ" sz="8000" dirty="0">
              <a:solidFill>
                <a:srgbClr val="FF0000"/>
              </a:solidFill>
            </a:endParaRPr>
          </a:p>
          <a:p>
            <a:r>
              <a:rPr lang="en-NZ" sz="8000" dirty="0"/>
              <a:t> </a:t>
            </a:r>
            <a:r>
              <a:rPr lang="en-NZ" sz="8000" b="1" baseline="30000" dirty="0"/>
              <a:t>11 </a:t>
            </a:r>
            <a:r>
              <a:rPr lang="en-NZ" sz="8000" dirty="0"/>
              <a:t>All these are the work of one and the same Spirit, and he distributes them to each one, just as he determines.</a:t>
            </a:r>
          </a:p>
          <a:p>
            <a:endParaRPr lang="en-NZ" dirty="0"/>
          </a:p>
        </p:txBody>
      </p:sp>
    </p:spTree>
    <p:extLst>
      <p:ext uri="{BB962C8B-B14F-4D97-AF65-F5344CB8AC3E}">
        <p14:creationId xmlns:p14="http://schemas.microsoft.com/office/powerpoint/2010/main" val="387667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0070C0"/>
                </a:solidFill>
              </a:rPr>
              <a:t>The gifts of the holy Spirit</a:t>
            </a:r>
            <a:endParaRPr lang="en-NZ" b="1" dirty="0">
              <a:solidFill>
                <a:srgbClr val="0070C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561662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65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solidFill>
                  <a:srgbClr val="0070C0"/>
                </a:solidFill>
              </a:rPr>
              <a:t>The fruits of the Spirit </a:t>
            </a:r>
            <a:r>
              <a:rPr lang="en-NZ" dirty="0"/>
              <a:t/>
            </a:r>
            <a:br>
              <a:rPr lang="en-NZ" dirty="0"/>
            </a:br>
            <a:endParaRPr lang="en-NZ" dirty="0"/>
          </a:p>
        </p:txBody>
      </p:sp>
      <p:sp>
        <p:nvSpPr>
          <p:cNvPr id="3" name="Content Placeholder 2"/>
          <p:cNvSpPr>
            <a:spLocks noGrp="1"/>
          </p:cNvSpPr>
          <p:nvPr>
            <p:ph idx="1"/>
          </p:nvPr>
        </p:nvSpPr>
        <p:spPr/>
        <p:txBody>
          <a:bodyPr>
            <a:normAutofit fontScale="92500" lnSpcReduction="20000"/>
          </a:bodyPr>
          <a:lstStyle/>
          <a:p>
            <a:r>
              <a:rPr lang="en-NZ" b="1" dirty="0"/>
              <a:t>Galatians 5:22-23</a:t>
            </a:r>
          </a:p>
          <a:p>
            <a:endParaRPr lang="en-NZ" b="1" baseline="30000" dirty="0" smtClean="0"/>
          </a:p>
          <a:p>
            <a:pPr marL="0" indent="0">
              <a:buNone/>
            </a:pPr>
            <a:r>
              <a:rPr lang="en-NZ" b="1" baseline="30000" dirty="0" smtClean="0"/>
              <a:t>22</a:t>
            </a:r>
            <a:r>
              <a:rPr lang="en-NZ" b="1" baseline="30000" dirty="0"/>
              <a:t> </a:t>
            </a:r>
            <a:r>
              <a:rPr lang="en-NZ" dirty="0"/>
              <a:t>But the fruit of the </a:t>
            </a:r>
            <a:r>
              <a:rPr lang="en-NZ" dirty="0" smtClean="0">
                <a:solidFill>
                  <a:srgbClr val="FF0000"/>
                </a:solidFill>
              </a:rPr>
              <a:t>Spirit</a:t>
            </a:r>
          </a:p>
          <a:p>
            <a:pPr marL="0" indent="0">
              <a:buNone/>
            </a:pPr>
            <a:r>
              <a:rPr lang="en-NZ" dirty="0" smtClean="0">
                <a:solidFill>
                  <a:srgbClr val="FF0000"/>
                </a:solidFill>
              </a:rPr>
              <a:t>is </a:t>
            </a:r>
            <a:r>
              <a:rPr lang="en-NZ" dirty="0">
                <a:solidFill>
                  <a:srgbClr val="FF0000"/>
                </a:solidFill>
              </a:rPr>
              <a:t>love, joy, peace</a:t>
            </a:r>
            <a:r>
              <a:rPr lang="en-NZ" dirty="0" smtClean="0">
                <a:solidFill>
                  <a:srgbClr val="FF0000"/>
                </a:solidFill>
              </a:rPr>
              <a:t>,</a:t>
            </a:r>
          </a:p>
          <a:p>
            <a:pPr marL="0" indent="0">
              <a:buNone/>
            </a:pPr>
            <a:r>
              <a:rPr lang="en-NZ" dirty="0">
                <a:solidFill>
                  <a:srgbClr val="FF0000"/>
                </a:solidFill>
              </a:rPr>
              <a:t> forbearance, kindness</a:t>
            </a:r>
            <a:r>
              <a:rPr lang="en-NZ" dirty="0" smtClean="0">
                <a:solidFill>
                  <a:srgbClr val="FF0000"/>
                </a:solidFill>
              </a:rPr>
              <a:t>,</a:t>
            </a:r>
          </a:p>
          <a:p>
            <a:pPr marL="0" indent="0">
              <a:buNone/>
            </a:pPr>
            <a:r>
              <a:rPr lang="en-NZ" dirty="0" smtClean="0">
                <a:solidFill>
                  <a:srgbClr val="FF0000"/>
                </a:solidFill>
              </a:rPr>
              <a:t>goodness</a:t>
            </a:r>
            <a:r>
              <a:rPr lang="en-NZ" dirty="0">
                <a:solidFill>
                  <a:srgbClr val="FF0000"/>
                </a:solidFill>
              </a:rPr>
              <a:t>, faithfulness</a:t>
            </a:r>
            <a:r>
              <a:rPr lang="en-NZ" dirty="0" smtClean="0">
                <a:solidFill>
                  <a:srgbClr val="FF0000"/>
                </a:solidFill>
              </a:rPr>
              <a:t>,</a:t>
            </a:r>
          </a:p>
          <a:p>
            <a:pPr marL="0" indent="0">
              <a:buNone/>
            </a:pPr>
            <a:r>
              <a:rPr lang="en-NZ" b="1" baseline="30000" dirty="0" smtClean="0">
                <a:solidFill>
                  <a:srgbClr val="FF0000"/>
                </a:solidFill>
              </a:rPr>
              <a:t>23</a:t>
            </a:r>
            <a:r>
              <a:rPr lang="en-NZ" b="1" baseline="30000" dirty="0">
                <a:solidFill>
                  <a:srgbClr val="FF0000"/>
                </a:solidFill>
              </a:rPr>
              <a:t> </a:t>
            </a:r>
            <a:r>
              <a:rPr lang="en-NZ" dirty="0">
                <a:solidFill>
                  <a:srgbClr val="FF0000"/>
                </a:solidFill>
              </a:rPr>
              <a:t>gentleness and </a:t>
            </a:r>
            <a:endParaRPr lang="en-NZ" dirty="0" smtClean="0">
              <a:solidFill>
                <a:srgbClr val="FF0000"/>
              </a:solidFill>
            </a:endParaRPr>
          </a:p>
          <a:p>
            <a:pPr marL="0" indent="0">
              <a:buNone/>
            </a:pPr>
            <a:r>
              <a:rPr lang="en-NZ" dirty="0" smtClean="0">
                <a:solidFill>
                  <a:srgbClr val="FF0000"/>
                </a:solidFill>
              </a:rPr>
              <a:t>self-control</a:t>
            </a:r>
            <a:r>
              <a:rPr lang="en-NZ" dirty="0">
                <a:solidFill>
                  <a:srgbClr val="FF0000"/>
                </a:solidFill>
              </a:rPr>
              <a:t>. </a:t>
            </a:r>
            <a:endParaRPr lang="en-NZ" dirty="0" smtClean="0">
              <a:solidFill>
                <a:srgbClr val="FF0000"/>
              </a:solidFill>
            </a:endParaRPr>
          </a:p>
          <a:p>
            <a:pPr marL="0" indent="0">
              <a:buNone/>
            </a:pPr>
            <a:r>
              <a:rPr lang="en-NZ" dirty="0" smtClean="0"/>
              <a:t>Against </a:t>
            </a:r>
            <a:r>
              <a:rPr lang="en-NZ" dirty="0"/>
              <a:t>such things there </a:t>
            </a:r>
            <a:r>
              <a:rPr lang="en-NZ" dirty="0" smtClean="0"/>
              <a:t>is</a:t>
            </a:r>
          </a:p>
          <a:p>
            <a:pPr marL="0" indent="0">
              <a:buNone/>
            </a:pPr>
            <a:r>
              <a:rPr lang="en-NZ" dirty="0" smtClean="0"/>
              <a:t>no </a:t>
            </a:r>
            <a:r>
              <a:rPr lang="en-NZ" dirty="0"/>
              <a:t>law</a:t>
            </a:r>
          </a:p>
          <a:p>
            <a:endParaRPr lang="en-N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28800"/>
            <a:ext cx="3852267"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353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solidFill>
                  <a:srgbClr val="0070C0"/>
                </a:solidFill>
              </a:rPr>
              <a:t>Gifts are for our use – as evidence (of Jesus)</a:t>
            </a:r>
            <a:endParaRPr lang="en-NZ" b="1" dirty="0">
              <a:solidFill>
                <a:srgbClr val="0070C0"/>
              </a:solidFill>
            </a:endParaRPr>
          </a:p>
        </p:txBody>
      </p:sp>
      <p:sp>
        <p:nvSpPr>
          <p:cNvPr id="3" name="Content Placeholder 2"/>
          <p:cNvSpPr>
            <a:spLocks noGrp="1"/>
          </p:cNvSpPr>
          <p:nvPr>
            <p:ph idx="1"/>
          </p:nvPr>
        </p:nvSpPr>
        <p:spPr>
          <a:xfrm>
            <a:off x="457200" y="2060848"/>
            <a:ext cx="8229600" cy="4065315"/>
          </a:xfrm>
        </p:spPr>
        <p:txBody>
          <a:bodyPr/>
          <a:lstStyle/>
          <a:p>
            <a:r>
              <a:rPr lang="en-NZ" b="1" dirty="0" smtClean="0"/>
              <a:t>Hebrews 2:4</a:t>
            </a:r>
            <a:endParaRPr lang="en-NZ" dirty="0" smtClean="0"/>
          </a:p>
          <a:p>
            <a:r>
              <a:rPr lang="en-US" b="1" dirty="0" smtClean="0"/>
              <a:t>1 Timothy </a:t>
            </a:r>
            <a:endParaRPr lang="en-US" b="1" dirty="0"/>
          </a:p>
          <a:p>
            <a:r>
              <a:rPr lang="en-US" b="1" dirty="0" smtClean="0"/>
              <a:t>1 </a:t>
            </a:r>
            <a:r>
              <a:rPr lang="en-US" b="1" dirty="0"/>
              <a:t>Peter </a:t>
            </a:r>
            <a:r>
              <a:rPr lang="en-US" b="1" dirty="0" smtClean="0"/>
              <a:t>4:10</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204864"/>
            <a:ext cx="2952328" cy="297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597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427</Words>
  <Application>Microsoft Office PowerPoint</Application>
  <PresentationFormat>On-screen Show (4:3)</PresentationFormat>
  <Paragraphs>211</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Gifts and fruits of the Holy Spirit</vt:lpstr>
      <vt:lpstr>Jesus impresses on us the importance of His Holy Spirit</vt:lpstr>
      <vt:lpstr>Jesus Promised His Holy Spirit to us</vt:lpstr>
      <vt:lpstr>The Work of the Holy Spirit – according to Jesus</vt:lpstr>
      <vt:lpstr>Jesus said : await the Holy Spirit.. </vt:lpstr>
      <vt:lpstr>Concerning Spiritual Gifts </vt:lpstr>
      <vt:lpstr>The gifts of the holy Spirit</vt:lpstr>
      <vt:lpstr>The fruits of the Spirit  </vt:lpstr>
      <vt:lpstr>Gifts are for our use – as evidence (of Jesus)</vt:lpstr>
      <vt:lpstr>Hindrances to using the Gifts of the Holy Spirit</vt:lpstr>
      <vt:lpstr> 1. Things we already know about people or circumstances - Ananias </vt:lpstr>
      <vt:lpstr>2. Previous belief systems - Peter </vt:lpstr>
      <vt:lpstr>3. Doubts - Thomas</vt:lpstr>
      <vt:lpstr>4. Mt. Carmel …Elijah</vt:lpstr>
      <vt:lpstr>Elijah </vt:lpstr>
      <vt:lpstr>Now, for us all to personally respond to our use of gifts God has given each one to 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Gifts and fruits of the Holy Spirit</dc:title>
  <dc:creator>Townsend</dc:creator>
  <cp:lastModifiedBy>Townsend</cp:lastModifiedBy>
  <cp:revision>33</cp:revision>
  <dcterms:created xsi:type="dcterms:W3CDTF">2014-05-25T20:25:30Z</dcterms:created>
  <dcterms:modified xsi:type="dcterms:W3CDTF">2019-09-16T07:57:22Z</dcterms:modified>
</cp:coreProperties>
</file>